
<file path=[Content_Types].xml><?xml version="1.0" encoding="utf-8"?>
<Types xmlns="http://schemas.openxmlformats.org/package/2006/content-types">
  <Default Extension="wmf" ContentType="image/x-wmf"/>
  <Default Extension="png" ContentType="image/png"/>
  <Default Extension="jpg" ContentType="image/jpe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9.xml" ContentType="application/vnd.openxmlformats-officedocument.presentationml.slide+xml"/>
  <Override PartName="/ppt/slides/slide13.xml" ContentType="application/vnd.openxmlformats-officedocument.presentationml.slide+xml"/>
  <Override PartName="/ppt/slides/slide6.xml" ContentType="application/vnd.openxmlformats-officedocument.presentationml.slide+xml"/>
  <Override PartName="/ppt/slides/slide10.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8.xml" ContentType="application/vnd.openxmlformats-officedocument.presentationml.slide+xml"/>
  <Override PartName="/ppt/slideLayouts/slideLayout10.xml" ContentType="application/vnd.openxmlformats-officedocument.presentationml.slideLayout+xml"/>
  <Override PartName="/ppt/slideLayouts/slideLayout4.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3.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s/slide22.xml" ContentType="application/vnd.openxmlformats-officedocument.presentationml.slide+xml"/>
  <Override PartName="/ppt/slideLayouts/slideLayout6.xml" ContentType="application/vnd.openxmlformats-officedocument.presentationml.slideLayout+xml"/>
  <Override PartName="/docProps/app.xml" ContentType="application/vnd.openxmlformats-officedocument.extended-properties+xml"/>
  <Override PartName="/ppt/slides/slide8.xml" ContentType="application/vnd.openxmlformats-officedocument.presentationml.slide+xml"/>
  <Override PartName="/ppt/slideLayouts/slideLayout5.xml" ContentType="application/vnd.openxmlformats-officedocument.presentationml.slideLayout+xml"/>
  <Override PartName="/ppt/slides/slide21.xml" ContentType="application/vnd.openxmlformats-officedocument.presentationml.slide+xml"/>
  <Override PartName="/docProps/core.xml" ContentType="application/vnd.openxmlformats-package.core-properties+xml"/>
  <Override PartName="/ppt/slides/slide4.xml" ContentType="application/vnd.openxmlformats-officedocument.presentationml.slide+xml"/>
  <Override PartName="/ppt/slides/slide19.xml" ContentType="application/vnd.openxmlformats-officedocument.presentationml.slide+xml"/>
  <Override PartName="/ppt/viewProps.xml" ContentType="application/vnd.openxmlformats-officedocument.presentationml.viewProps+xml"/>
  <Override PartName="/ppt/presProps.xml" ContentType="application/vnd.openxmlformats-officedocument.presentationml.presProps+xml"/>
  <Override PartName="/ppt/slides/slide7.xml" ContentType="application/vnd.openxmlformats-officedocument.presentationml.slide+xml"/>
  <Override PartName="/ppt/slides/slide11.xml" ContentType="application/vnd.openxmlformats-officedocument.presentationml.slide+xml"/>
  <Override PartName="/ppt/slideMasters/slideMaster1.xml" ContentType="application/vnd.openxmlformats-officedocument.presentationml.slideMaster+xml"/>
  <Override PartName="/ppt/slides/slide5.xml" ContentType="application/vnd.openxmlformats-officedocument.presentationml.slide+xml"/>
  <Override PartName="/ppt/tableStyles.xml" ContentType="application/vnd.openxmlformats-officedocument.presentationml.tableStyles+xml"/>
  <Override PartName="/ppt/presentation.xml" ContentType="application/vnd.openxmlformats-officedocument.presentationml.presentation.main+xml"/>
  <Override PartName="/ppt/theme/theme1.xml" ContentType="application/vnd.openxmlformats-officedocument.them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Lst>
  <p:sldSz cx="18288000" cy="10287000"/>
  <p:notesSz cx="18288000" cy="10287000"/>
  <p:defaultText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4" d="100"/>
          <a:sy n="104" d="100"/>
        </p:scale>
        <p:origin x="-1236" y="-90"/>
      </p:cViewPr>
      <p:guideLst>
        <p:guide pos="2160" orient="horz"/>
        <p:guide pos="2880"/>
      </p:guideLst>
    </p:cSldViewPr>
  </p:slideViewPr>
  <p:notesTextViewPr>
    <p:cViewPr>
      <p:scale>
        <a:sx n="100" d="100"/>
        <a:sy n="100" d="100"/>
      </p:scale>
      <p:origin x="0" y="0"/>
    </p:cViewPr>
  </p:notesText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presProps" Target="presProps.xml" /><Relationship Id="rId26" Type="http://schemas.openxmlformats.org/officeDocument/2006/relationships/tableStyles" Target="tableStyles.xml" /><Relationship Id="rId27" Type="http://schemas.openxmlformats.org/officeDocument/2006/relationships/viewProps" Target="viewProps.xml" /></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 userDrawn="1">
  <p:cSld name="Title Slide">
    <p:spTree>
      <p:nvGrpSpPr>
        <p:cNvPr id="1" name="" hidden="0"/>
        <p:cNvGrpSpPr/>
        <p:nvPr isPhoto="0" userDrawn="0"/>
      </p:nvGrpSpPr>
      <p:grpSpPr bwMode="auto">
        <a:xfrm>
          <a:off x="0" y="0"/>
          <a:ext cx="0" cy="0"/>
          <a:chOff x="0" y="0"/>
          <a:chExt cx="0" cy="0"/>
        </a:xfrm>
      </p:grpSpPr>
      <p:sp>
        <p:nvSpPr>
          <p:cNvPr id="4" name="Title 1" hidden="0"/>
          <p:cNvSpPr>
            <a:spLocks noGrp="1"/>
          </p:cNvSpPr>
          <p:nvPr isPhoto="0" userDrawn="0">
            <p:ph type="ctrTitle" hasCustomPrompt="0"/>
          </p:nvPr>
        </p:nvSpPr>
        <p:spPr bwMode="auto">
          <a:xfrm>
            <a:off x="685800" y="2130425"/>
            <a:ext cx="7772400" cy="1470025"/>
          </a:xfrm>
        </p:spPr>
        <p:txBody>
          <a:bodyPr/>
          <a:lstStyle/>
          <a:p>
            <a:pPr>
              <a:defRPr/>
            </a:pPr>
            <a:r>
              <a:rPr lang="en-US"/>
              <a:t>Click to edit Master title style</a:t>
            </a:r>
            <a:endParaRPr lang="en-US"/>
          </a:p>
        </p:txBody>
      </p:sp>
      <p:sp>
        <p:nvSpPr>
          <p:cNvPr id="5" name="Subtitle 2" hidden="0"/>
          <p:cNvSpPr>
            <a:spLocks noGrp="1"/>
          </p:cNvSpPr>
          <p:nvPr isPhoto="0" userDrawn="0">
            <p:ph type="subTitle" idx="1" hasCustomPrompt="0"/>
          </p:nvPr>
        </p:nvSpPr>
        <p:spPr bwMode="auto">
          <a:xfrm>
            <a:off x="1371600" y="3886200"/>
            <a:ext cx="6400800" cy="1752599"/>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en-US"/>
              <a:t>Click to edit Master subtitle style</a:t>
            </a:r>
            <a:endParaRPr lang="en-US"/>
          </a:p>
        </p:txBody>
      </p:sp>
      <p:sp>
        <p:nvSpPr>
          <p:cNvPr id="6" name="Date Placeholder 3"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7" name="Footer Placeholder 4" hidden="0"/>
          <p:cNvSpPr>
            <a:spLocks noGrp="1"/>
          </p:cNvSpPr>
          <p:nvPr isPhoto="0" userDrawn="0">
            <p:ph type="ftr" sz="quarter" idx="11" hasCustomPrompt="0"/>
          </p:nvPr>
        </p:nvSpPr>
        <p:spPr bwMode="auto"/>
        <p:txBody>
          <a:bodyPr/>
          <a:lstStyle/>
          <a:p>
            <a:pPr>
              <a:defRPr/>
            </a:pPr>
            <a:endParaRPr lang="en-US"/>
          </a:p>
        </p:txBody>
      </p:sp>
      <p:sp>
        <p:nvSpPr>
          <p:cNvPr id="8" name="Slide Number Placeholder 5"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x" userDrawn="1">
  <p:cSld name="Title and Vertical Text">
    <p:spTree>
      <p:nvGrpSpPr>
        <p:cNvPr id="1" name="" hidden="0"/>
        <p:cNvGrpSpPr/>
        <p:nvPr isPhoto="0" userDrawn="0"/>
      </p:nvGrpSpPr>
      <p:grpSpPr bwMode="auto">
        <a:xfrm>
          <a:off x="0" y="0"/>
          <a:ext cx="0" cy="0"/>
          <a:chOff x="0" y="0"/>
          <a:chExt cx="0" cy="0"/>
        </a:xfrm>
      </p:grpSpPr>
      <p:sp>
        <p:nvSpPr>
          <p:cNvPr id="4" name="Title 1" hidden="0"/>
          <p:cNvSpPr>
            <a:spLocks noGrp="1"/>
          </p:cNvSpPr>
          <p:nvPr isPhoto="0" userDrawn="0">
            <p:ph type="title" hasCustomPrompt="0"/>
          </p:nvPr>
        </p:nvSpPr>
        <p:spPr bwMode="auto"/>
        <p:txBody>
          <a:bodyPr/>
          <a:lstStyle/>
          <a:p>
            <a:pPr>
              <a:defRPr/>
            </a:pPr>
            <a:r>
              <a:rPr lang="en-US"/>
              <a:t>Click to edit Master title style</a:t>
            </a:r>
            <a:endParaRPr lang="en-US"/>
          </a:p>
        </p:txBody>
      </p:sp>
      <p:sp>
        <p:nvSpPr>
          <p:cNvPr id="5" name="Vertical Text Placeholder 2" hidden="0"/>
          <p:cNvSpPr>
            <a:spLocks noGrp="1"/>
          </p:cNvSpPr>
          <p:nvPr isPhoto="0" userDrawn="0">
            <p:ph type="body" orient="vert" idx="1" hasCustomPrompt="0"/>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6" name="Date Placeholder 3"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7" name="Footer Placeholder 4" hidden="0"/>
          <p:cNvSpPr>
            <a:spLocks noGrp="1"/>
          </p:cNvSpPr>
          <p:nvPr isPhoto="0" userDrawn="0">
            <p:ph type="ftr" sz="quarter" idx="11" hasCustomPrompt="0"/>
          </p:nvPr>
        </p:nvSpPr>
        <p:spPr bwMode="auto"/>
        <p:txBody>
          <a:bodyPr/>
          <a:lstStyle/>
          <a:p>
            <a:pPr>
              <a:defRPr/>
            </a:pPr>
            <a:endParaRPr lang="en-US"/>
          </a:p>
        </p:txBody>
      </p:sp>
      <p:sp>
        <p:nvSpPr>
          <p:cNvPr id="8" name="Slide Number Placeholder 5"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itleAndTx" userDrawn="1">
  <p:cSld name="Vertical Title and Text">
    <p:spTree>
      <p:nvGrpSpPr>
        <p:cNvPr id="1" name="" hidden="0"/>
        <p:cNvGrpSpPr/>
        <p:nvPr isPhoto="0" userDrawn="0"/>
      </p:nvGrpSpPr>
      <p:grpSpPr bwMode="auto">
        <a:xfrm>
          <a:off x="0" y="0"/>
          <a:ext cx="0" cy="0"/>
          <a:chOff x="0" y="0"/>
          <a:chExt cx="0" cy="0"/>
        </a:xfrm>
      </p:grpSpPr>
      <p:sp>
        <p:nvSpPr>
          <p:cNvPr id="4" name="Vertical Title 1" hidden="0"/>
          <p:cNvSpPr>
            <a:spLocks noGrp="1"/>
          </p:cNvSpPr>
          <p:nvPr isPhoto="0" userDrawn="0">
            <p:ph type="title" orient="vert" hasCustomPrompt="0"/>
          </p:nvPr>
        </p:nvSpPr>
        <p:spPr bwMode="auto">
          <a:xfrm>
            <a:off x="6629400" y="274638"/>
            <a:ext cx="2057400" cy="5851525"/>
          </a:xfrm>
        </p:spPr>
        <p:txBody>
          <a:bodyPr vert="eaVert"/>
          <a:lstStyle/>
          <a:p>
            <a:pPr>
              <a:defRPr/>
            </a:pPr>
            <a:r>
              <a:rPr lang="en-US"/>
              <a:t>Click to edit Master title style</a:t>
            </a:r>
            <a:endParaRPr lang="en-US"/>
          </a:p>
        </p:txBody>
      </p:sp>
      <p:sp>
        <p:nvSpPr>
          <p:cNvPr id="5" name="Vertical Text Placeholder 2" hidden="0"/>
          <p:cNvSpPr>
            <a:spLocks noGrp="1"/>
          </p:cNvSpPr>
          <p:nvPr isPhoto="0" userDrawn="0">
            <p:ph type="body" orient="vert" idx="1" hasCustomPrompt="0"/>
          </p:nvPr>
        </p:nvSpPr>
        <p:spPr bwMode="auto">
          <a:xfrm>
            <a:off x="457200" y="274638"/>
            <a:ext cx="6019800" cy="5851525"/>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6" name="Date Placeholder 3"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7" name="Footer Placeholder 4" hidden="0"/>
          <p:cNvSpPr>
            <a:spLocks noGrp="1"/>
          </p:cNvSpPr>
          <p:nvPr isPhoto="0" userDrawn="0">
            <p:ph type="ftr" sz="quarter" idx="11" hasCustomPrompt="0"/>
          </p:nvPr>
        </p:nvSpPr>
        <p:spPr bwMode="auto"/>
        <p:txBody>
          <a:bodyPr/>
          <a:lstStyle/>
          <a:p>
            <a:pPr>
              <a:defRPr/>
            </a:pPr>
            <a:endParaRPr lang="en-US"/>
          </a:p>
        </p:txBody>
      </p:sp>
      <p:sp>
        <p:nvSpPr>
          <p:cNvPr id="8" name="Slide Number Placeholder 5"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 userDrawn="1">
  <p:cSld name="Title and Content">
    <p:spTree>
      <p:nvGrpSpPr>
        <p:cNvPr id="1" name="" hidden="0"/>
        <p:cNvGrpSpPr/>
        <p:nvPr isPhoto="0" userDrawn="0"/>
      </p:nvGrpSpPr>
      <p:grpSpPr bwMode="auto">
        <a:xfrm>
          <a:off x="0" y="0"/>
          <a:ext cx="0" cy="0"/>
          <a:chOff x="0" y="0"/>
          <a:chExt cx="0" cy="0"/>
        </a:xfrm>
      </p:grpSpPr>
      <p:sp>
        <p:nvSpPr>
          <p:cNvPr id="4" name="Title 1" hidden="0"/>
          <p:cNvSpPr>
            <a:spLocks noGrp="1"/>
          </p:cNvSpPr>
          <p:nvPr isPhoto="0" userDrawn="0">
            <p:ph type="title" hasCustomPrompt="0"/>
          </p:nvPr>
        </p:nvSpPr>
        <p:spPr bwMode="auto"/>
        <p:txBody>
          <a:bodyPr/>
          <a:lstStyle/>
          <a:p>
            <a:pPr>
              <a:defRPr/>
            </a:pPr>
            <a:r>
              <a:rPr lang="en-US"/>
              <a:t>Click to edit Master title style</a:t>
            </a:r>
            <a:endParaRPr lang="en-US"/>
          </a:p>
        </p:txBody>
      </p:sp>
      <p:sp>
        <p:nvSpPr>
          <p:cNvPr id="5" name="Content Placeholder 2" hidden="0"/>
          <p:cNvSpPr>
            <a:spLocks noGrp="1"/>
          </p:cNvSpPr>
          <p:nvPr isPhoto="0" userDrawn="0">
            <p:ph idx="1" hasCustomPrompt="0"/>
          </p:nvPr>
        </p:nvSpPr>
        <p:spPr bwMode="auto"/>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6" name="Date Placeholder 3"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7" name="Footer Placeholder 4" hidden="0"/>
          <p:cNvSpPr>
            <a:spLocks noGrp="1"/>
          </p:cNvSpPr>
          <p:nvPr isPhoto="0" userDrawn="0">
            <p:ph type="ftr" sz="quarter" idx="11" hasCustomPrompt="0"/>
          </p:nvPr>
        </p:nvSpPr>
        <p:spPr bwMode="auto"/>
        <p:txBody>
          <a:bodyPr/>
          <a:lstStyle/>
          <a:p>
            <a:pPr>
              <a:defRPr/>
            </a:pPr>
            <a:endParaRPr lang="en-US"/>
          </a:p>
        </p:txBody>
      </p:sp>
      <p:sp>
        <p:nvSpPr>
          <p:cNvPr id="8" name="Slide Number Placeholder 5"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secHead" userDrawn="1">
  <p:cSld name="Section Header">
    <p:spTree>
      <p:nvGrpSpPr>
        <p:cNvPr id="1" name="" hidden="0"/>
        <p:cNvGrpSpPr/>
        <p:nvPr isPhoto="0" userDrawn="0"/>
      </p:nvGrpSpPr>
      <p:grpSpPr bwMode="auto">
        <a:xfrm>
          <a:off x="0" y="0"/>
          <a:ext cx="0" cy="0"/>
          <a:chOff x="0" y="0"/>
          <a:chExt cx="0" cy="0"/>
        </a:xfrm>
      </p:grpSpPr>
      <p:sp>
        <p:nvSpPr>
          <p:cNvPr id="4" name="Title 1" hidden="0"/>
          <p:cNvSpPr>
            <a:spLocks noGrp="1"/>
          </p:cNvSpPr>
          <p:nvPr isPhoto="0" userDrawn="0">
            <p:ph type="title" hasCustomPrompt="0"/>
          </p:nvPr>
        </p:nvSpPr>
        <p:spPr bwMode="auto">
          <a:xfrm>
            <a:off x="722313" y="4406900"/>
            <a:ext cx="7772400" cy="1362075"/>
          </a:xfrm>
        </p:spPr>
        <p:txBody>
          <a:bodyPr anchor="t"/>
          <a:lstStyle>
            <a:lvl1pPr algn="l">
              <a:defRPr sz="4000" b="1" cap="all"/>
            </a:lvl1pPr>
          </a:lstStyle>
          <a:p>
            <a:pPr>
              <a:defRPr/>
            </a:pPr>
            <a:r>
              <a:rPr lang="en-US"/>
              <a:t>Click to edit Master title style</a:t>
            </a:r>
            <a:endParaRPr lang="en-US"/>
          </a:p>
        </p:txBody>
      </p:sp>
      <p:sp>
        <p:nvSpPr>
          <p:cNvPr id="5" name="Text Placeholder 2" hidden="0"/>
          <p:cNvSpPr>
            <a:spLocks noGrp="1"/>
          </p:cNvSpPr>
          <p:nvPr isPhoto="0" userDrawn="0">
            <p:ph type="body" idx="1" hasCustomPrompt="0"/>
          </p:nvPr>
        </p:nvSpPr>
        <p:spPr bwMode="auto">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en-US"/>
              <a:t>Click to edit Master text styles</a:t>
            </a:r>
            <a:endParaRPr/>
          </a:p>
        </p:txBody>
      </p:sp>
      <p:sp>
        <p:nvSpPr>
          <p:cNvPr id="6" name="Date Placeholder 3"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7" name="Footer Placeholder 4" hidden="0"/>
          <p:cNvSpPr>
            <a:spLocks noGrp="1"/>
          </p:cNvSpPr>
          <p:nvPr isPhoto="0" userDrawn="0">
            <p:ph type="ftr" sz="quarter" idx="11" hasCustomPrompt="0"/>
          </p:nvPr>
        </p:nvSpPr>
        <p:spPr bwMode="auto"/>
        <p:txBody>
          <a:bodyPr/>
          <a:lstStyle/>
          <a:p>
            <a:pPr>
              <a:defRPr/>
            </a:pPr>
            <a:endParaRPr lang="en-US"/>
          </a:p>
        </p:txBody>
      </p:sp>
      <p:sp>
        <p:nvSpPr>
          <p:cNvPr id="8" name="Slide Number Placeholder 5"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Obj" userDrawn="1">
  <p:cSld name="Two Content">
    <p:spTree>
      <p:nvGrpSpPr>
        <p:cNvPr id="1" name="" hidden="0"/>
        <p:cNvGrpSpPr/>
        <p:nvPr isPhoto="0" userDrawn="0"/>
      </p:nvGrpSpPr>
      <p:grpSpPr bwMode="auto">
        <a:xfrm>
          <a:off x="0" y="0"/>
          <a:ext cx="0" cy="0"/>
          <a:chOff x="0" y="0"/>
          <a:chExt cx="0" cy="0"/>
        </a:xfrm>
      </p:grpSpPr>
      <p:sp>
        <p:nvSpPr>
          <p:cNvPr id="4" name="Title 1" hidden="0"/>
          <p:cNvSpPr>
            <a:spLocks noGrp="1"/>
          </p:cNvSpPr>
          <p:nvPr isPhoto="0" userDrawn="0">
            <p:ph type="title" hasCustomPrompt="0"/>
          </p:nvPr>
        </p:nvSpPr>
        <p:spPr bwMode="auto"/>
        <p:txBody>
          <a:bodyPr/>
          <a:lstStyle/>
          <a:p>
            <a:pPr>
              <a:defRPr/>
            </a:pPr>
            <a:r>
              <a:rPr lang="en-US"/>
              <a:t>Click to edit Master title style</a:t>
            </a:r>
            <a:endParaRPr lang="en-US"/>
          </a:p>
        </p:txBody>
      </p:sp>
      <p:sp>
        <p:nvSpPr>
          <p:cNvPr id="5" name="Content Placeholder 2" hidden="0"/>
          <p:cNvSpPr>
            <a:spLocks noGrp="1"/>
          </p:cNvSpPr>
          <p:nvPr isPhoto="0" userDrawn="0">
            <p:ph sz="half" idx="1" hasCustomPrompt="0"/>
          </p:nvPr>
        </p:nvSpPr>
        <p:spPr bwMode="auto">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6" name="Content Placeholder 3" hidden="0"/>
          <p:cNvSpPr>
            <a:spLocks noGrp="1"/>
          </p:cNvSpPr>
          <p:nvPr isPhoto="0" userDrawn="0">
            <p:ph sz="half" idx="2" hasCustomPrompt="0"/>
          </p:nvPr>
        </p:nvSpPr>
        <p:spPr bwMode="auto">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7" name="Date Placeholder 4"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8" name="Footer Placeholder 5" hidden="0"/>
          <p:cNvSpPr>
            <a:spLocks noGrp="1"/>
          </p:cNvSpPr>
          <p:nvPr isPhoto="0" userDrawn="0">
            <p:ph type="ftr" sz="quarter" idx="11" hasCustomPrompt="0"/>
          </p:nvPr>
        </p:nvSpPr>
        <p:spPr bwMode="auto"/>
        <p:txBody>
          <a:bodyPr/>
          <a:lstStyle/>
          <a:p>
            <a:pPr>
              <a:defRPr/>
            </a:pPr>
            <a:endParaRPr lang="en-US"/>
          </a:p>
        </p:txBody>
      </p:sp>
      <p:sp>
        <p:nvSpPr>
          <p:cNvPr id="9" name="Slide Number Placeholder 6"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TxTwoObj" userDrawn="1">
  <p:cSld name="Comparison">
    <p:spTree>
      <p:nvGrpSpPr>
        <p:cNvPr id="1" name="" hidden="0"/>
        <p:cNvGrpSpPr/>
        <p:nvPr isPhoto="0" userDrawn="0"/>
      </p:nvGrpSpPr>
      <p:grpSpPr bwMode="auto">
        <a:xfrm>
          <a:off x="0" y="0"/>
          <a:ext cx="0" cy="0"/>
          <a:chOff x="0" y="0"/>
          <a:chExt cx="0" cy="0"/>
        </a:xfrm>
      </p:grpSpPr>
      <p:sp>
        <p:nvSpPr>
          <p:cNvPr id="4" name="Title 1" hidden="0"/>
          <p:cNvSpPr>
            <a:spLocks noGrp="1"/>
          </p:cNvSpPr>
          <p:nvPr isPhoto="0" userDrawn="0">
            <p:ph type="title" hasCustomPrompt="0"/>
          </p:nvPr>
        </p:nvSpPr>
        <p:spPr bwMode="auto"/>
        <p:txBody>
          <a:bodyPr/>
          <a:lstStyle>
            <a:lvl1pPr>
              <a:defRPr/>
            </a:lvl1pPr>
          </a:lstStyle>
          <a:p>
            <a:pPr>
              <a:defRPr/>
            </a:pPr>
            <a:r>
              <a:rPr lang="en-US"/>
              <a:t>Click to edit Master title style</a:t>
            </a:r>
            <a:endParaRPr lang="en-US"/>
          </a:p>
        </p:txBody>
      </p:sp>
      <p:sp>
        <p:nvSpPr>
          <p:cNvPr id="5" name="Text Placeholder 2" hidden="0"/>
          <p:cNvSpPr>
            <a:spLocks noGrp="1"/>
          </p:cNvSpPr>
          <p:nvPr isPhoto="0" userDrawn="0">
            <p:ph type="body" idx="1" hasCustomPrompt="0"/>
          </p:nvPr>
        </p:nvSpPr>
        <p:spPr bwMode="auto">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6" name="Content Placeholder 3" hidden="0"/>
          <p:cNvSpPr>
            <a:spLocks noGrp="1"/>
          </p:cNvSpPr>
          <p:nvPr isPhoto="0" userDrawn="0">
            <p:ph sz="half" idx="2" hasCustomPrompt="0"/>
          </p:nvPr>
        </p:nvSpPr>
        <p:spPr bwMode="auto">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7" name="Text Placeholder 4" hidden="0"/>
          <p:cNvSpPr>
            <a:spLocks noGrp="1"/>
          </p:cNvSpPr>
          <p:nvPr isPhoto="0" userDrawn="0">
            <p:ph type="body" sz="quarter" idx="3" hasCustomPrompt="0"/>
          </p:nvPr>
        </p:nvSpPr>
        <p:spPr bwMode="auto">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8" name="Content Placeholder 5" hidden="0"/>
          <p:cNvSpPr>
            <a:spLocks noGrp="1"/>
          </p:cNvSpPr>
          <p:nvPr isPhoto="0" userDrawn="0">
            <p:ph sz="quarter" idx="4" hasCustomPrompt="0"/>
          </p:nvPr>
        </p:nvSpPr>
        <p:spPr bwMode="auto">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9" name="Date Placeholder 6"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10" name="Footer Placeholder 7" hidden="0"/>
          <p:cNvSpPr>
            <a:spLocks noGrp="1"/>
          </p:cNvSpPr>
          <p:nvPr isPhoto="0" userDrawn="0">
            <p:ph type="ftr" sz="quarter" idx="11" hasCustomPrompt="0"/>
          </p:nvPr>
        </p:nvSpPr>
        <p:spPr bwMode="auto"/>
        <p:txBody>
          <a:bodyPr/>
          <a:lstStyle/>
          <a:p>
            <a:pPr>
              <a:defRPr/>
            </a:pPr>
            <a:endParaRPr lang="en-US"/>
          </a:p>
        </p:txBody>
      </p:sp>
      <p:sp>
        <p:nvSpPr>
          <p:cNvPr id="11" name="Slide Number Placeholder 8"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Only" userDrawn="1">
  <p:cSld name="Title Only">
    <p:spTree>
      <p:nvGrpSpPr>
        <p:cNvPr id="1" name="" hidden="0"/>
        <p:cNvGrpSpPr/>
        <p:nvPr isPhoto="0" userDrawn="0"/>
      </p:nvGrpSpPr>
      <p:grpSpPr bwMode="auto">
        <a:xfrm>
          <a:off x="0" y="0"/>
          <a:ext cx="0" cy="0"/>
          <a:chOff x="0" y="0"/>
          <a:chExt cx="0" cy="0"/>
        </a:xfrm>
      </p:grpSpPr>
      <p:sp>
        <p:nvSpPr>
          <p:cNvPr id="4" name="Title 1" hidden="0"/>
          <p:cNvSpPr>
            <a:spLocks noGrp="1"/>
          </p:cNvSpPr>
          <p:nvPr isPhoto="0" userDrawn="0">
            <p:ph type="title" hasCustomPrompt="0"/>
          </p:nvPr>
        </p:nvSpPr>
        <p:spPr bwMode="auto"/>
        <p:txBody>
          <a:bodyPr/>
          <a:lstStyle/>
          <a:p>
            <a:pPr>
              <a:defRPr/>
            </a:pPr>
            <a:r>
              <a:rPr lang="en-US"/>
              <a:t>Click to edit Master title style</a:t>
            </a:r>
            <a:endParaRPr lang="en-US"/>
          </a:p>
        </p:txBody>
      </p:sp>
      <p:sp>
        <p:nvSpPr>
          <p:cNvPr id="5" name="Date Placeholder 2"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6" name="Footer Placeholder 3" hidden="0"/>
          <p:cNvSpPr>
            <a:spLocks noGrp="1"/>
          </p:cNvSpPr>
          <p:nvPr isPhoto="0" userDrawn="0">
            <p:ph type="ftr" sz="quarter" idx="11" hasCustomPrompt="0"/>
          </p:nvPr>
        </p:nvSpPr>
        <p:spPr bwMode="auto"/>
        <p:txBody>
          <a:bodyPr/>
          <a:lstStyle/>
          <a:p>
            <a:pPr>
              <a:defRPr/>
            </a:pPr>
            <a:endParaRPr lang="en-US"/>
          </a:p>
        </p:txBody>
      </p:sp>
      <p:sp>
        <p:nvSpPr>
          <p:cNvPr id="7" name="Slide Number Placeholder 4"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blank" userDrawn="1">
  <p:cSld name="Blank">
    <p:spTree>
      <p:nvGrpSpPr>
        <p:cNvPr id="1" name="" hidden="0"/>
        <p:cNvGrpSpPr/>
        <p:nvPr isPhoto="0" userDrawn="0"/>
      </p:nvGrpSpPr>
      <p:grpSpPr bwMode="auto">
        <a:xfrm>
          <a:off x="0" y="0"/>
          <a:ext cx="0" cy="0"/>
          <a:chOff x="0" y="0"/>
          <a:chExt cx="0" cy="0"/>
        </a:xfrm>
      </p:grpSpPr>
      <p:sp>
        <p:nvSpPr>
          <p:cNvPr id="4" name="Date Placeholder 1"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5" name="Footer Placeholder 2" hidden="0"/>
          <p:cNvSpPr>
            <a:spLocks noGrp="1"/>
          </p:cNvSpPr>
          <p:nvPr isPhoto="0" userDrawn="0">
            <p:ph type="ftr" sz="quarter" idx="11" hasCustomPrompt="0"/>
          </p:nvPr>
        </p:nvSpPr>
        <p:spPr bwMode="auto"/>
        <p:txBody>
          <a:bodyPr/>
          <a:lstStyle/>
          <a:p>
            <a:pPr>
              <a:defRPr/>
            </a:pPr>
            <a:endParaRPr lang="en-US"/>
          </a:p>
        </p:txBody>
      </p:sp>
      <p:sp>
        <p:nvSpPr>
          <p:cNvPr id="6" name="Slide Number Placeholder 3"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Tx" userDrawn="1">
  <p:cSld name="Content with Caption">
    <p:spTree>
      <p:nvGrpSpPr>
        <p:cNvPr id="1" name="" hidden="0"/>
        <p:cNvGrpSpPr/>
        <p:nvPr isPhoto="0" userDrawn="0"/>
      </p:nvGrpSpPr>
      <p:grpSpPr bwMode="auto">
        <a:xfrm>
          <a:off x="0" y="0"/>
          <a:ext cx="0" cy="0"/>
          <a:chOff x="0" y="0"/>
          <a:chExt cx="0" cy="0"/>
        </a:xfrm>
      </p:grpSpPr>
      <p:sp>
        <p:nvSpPr>
          <p:cNvPr id="4" name="Title 1" hidden="0"/>
          <p:cNvSpPr>
            <a:spLocks noGrp="1"/>
          </p:cNvSpPr>
          <p:nvPr isPhoto="0" userDrawn="0">
            <p:ph type="title" hasCustomPrompt="0"/>
          </p:nvPr>
        </p:nvSpPr>
        <p:spPr bwMode="auto">
          <a:xfrm>
            <a:off x="457200" y="273050"/>
            <a:ext cx="3008313" cy="1162050"/>
          </a:xfrm>
        </p:spPr>
        <p:txBody>
          <a:bodyPr anchor="b"/>
          <a:lstStyle>
            <a:lvl1pPr algn="l">
              <a:defRPr sz="2000" b="1"/>
            </a:lvl1pPr>
          </a:lstStyle>
          <a:p>
            <a:pPr>
              <a:defRPr/>
            </a:pPr>
            <a:r>
              <a:rPr lang="en-US"/>
              <a:t>Click to edit Master title style</a:t>
            </a:r>
            <a:endParaRPr lang="en-US"/>
          </a:p>
        </p:txBody>
      </p:sp>
      <p:sp>
        <p:nvSpPr>
          <p:cNvPr id="5" name="Content Placeholder 2" hidden="0"/>
          <p:cNvSpPr>
            <a:spLocks noGrp="1"/>
          </p:cNvSpPr>
          <p:nvPr isPhoto="0" userDrawn="0">
            <p:ph idx="1" hasCustomPrompt="0"/>
          </p:nvPr>
        </p:nvSpPr>
        <p:spPr bwMode="auto">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6" name="Text Placeholder 3" hidden="0"/>
          <p:cNvSpPr>
            <a:spLocks noGrp="1"/>
          </p:cNvSpPr>
          <p:nvPr isPhoto="0" userDrawn="0">
            <p:ph type="body" sz="half" idx="2" hasCustomPrompt="0"/>
          </p:nvPr>
        </p:nvSpPr>
        <p:spPr bwMode="auto">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7" name="Date Placeholder 4"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8" name="Footer Placeholder 5" hidden="0"/>
          <p:cNvSpPr>
            <a:spLocks noGrp="1"/>
          </p:cNvSpPr>
          <p:nvPr isPhoto="0" userDrawn="0">
            <p:ph type="ftr" sz="quarter" idx="11" hasCustomPrompt="0"/>
          </p:nvPr>
        </p:nvSpPr>
        <p:spPr bwMode="auto"/>
        <p:txBody>
          <a:bodyPr/>
          <a:lstStyle/>
          <a:p>
            <a:pPr>
              <a:defRPr/>
            </a:pPr>
            <a:endParaRPr lang="en-US"/>
          </a:p>
        </p:txBody>
      </p:sp>
      <p:sp>
        <p:nvSpPr>
          <p:cNvPr id="9" name="Slide Number Placeholder 6"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picTx" userDrawn="1">
  <p:cSld name="Picture with Caption">
    <p:spTree>
      <p:nvGrpSpPr>
        <p:cNvPr id="1" name="" hidden="0"/>
        <p:cNvGrpSpPr/>
        <p:nvPr isPhoto="0" userDrawn="0"/>
      </p:nvGrpSpPr>
      <p:grpSpPr bwMode="auto">
        <a:xfrm>
          <a:off x="0" y="0"/>
          <a:ext cx="0" cy="0"/>
          <a:chOff x="0" y="0"/>
          <a:chExt cx="0" cy="0"/>
        </a:xfrm>
      </p:grpSpPr>
      <p:sp>
        <p:nvSpPr>
          <p:cNvPr id="4" name="Title 1" hidden="0"/>
          <p:cNvSpPr>
            <a:spLocks noGrp="1"/>
          </p:cNvSpPr>
          <p:nvPr isPhoto="0" userDrawn="0">
            <p:ph type="title" hasCustomPrompt="0"/>
          </p:nvPr>
        </p:nvSpPr>
        <p:spPr bwMode="auto">
          <a:xfrm>
            <a:off x="1792288" y="4800600"/>
            <a:ext cx="5486400" cy="566738"/>
          </a:xfrm>
        </p:spPr>
        <p:txBody>
          <a:bodyPr anchor="b"/>
          <a:lstStyle>
            <a:lvl1pPr algn="l">
              <a:defRPr sz="2000" b="1"/>
            </a:lvl1pPr>
          </a:lstStyle>
          <a:p>
            <a:pPr>
              <a:defRPr/>
            </a:pPr>
            <a:r>
              <a:rPr lang="en-US"/>
              <a:t>Click to edit Master title style</a:t>
            </a:r>
            <a:endParaRPr lang="en-US"/>
          </a:p>
        </p:txBody>
      </p:sp>
      <p:sp>
        <p:nvSpPr>
          <p:cNvPr id="5" name="Picture Placeholder 2" hidden="0"/>
          <p:cNvSpPr>
            <a:spLocks noGrp="1"/>
          </p:cNvSpPr>
          <p:nvPr isPhoto="0" userDrawn="0">
            <p:ph type="pic" idx="1" hasCustomPrompt="0"/>
          </p:nvPr>
        </p:nvSpPr>
        <p:spPr bwMode="auto">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US"/>
          </a:p>
        </p:txBody>
      </p:sp>
      <p:sp>
        <p:nvSpPr>
          <p:cNvPr id="6" name="Text Placeholder 3" hidden="0"/>
          <p:cNvSpPr>
            <a:spLocks noGrp="1"/>
          </p:cNvSpPr>
          <p:nvPr isPhoto="0" userDrawn="0">
            <p:ph type="body" sz="half" idx="2" hasCustomPrompt="0"/>
          </p:nvPr>
        </p:nvSpPr>
        <p:spPr bwMode="auto">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7" name="Date Placeholder 4" hidden="0"/>
          <p:cNvSpPr>
            <a:spLocks noGrp="1"/>
          </p:cNvSpPr>
          <p:nvPr isPhoto="0" userDrawn="0">
            <p:ph type="dt" sz="half" idx="10" hasCustomPrompt="0"/>
          </p:nvPr>
        </p:nvSpPr>
        <p:spPr bwMode="auto"/>
        <p:txBody>
          <a:bodyPr/>
          <a:lstStyle/>
          <a:p>
            <a:pPr>
              <a:defRPr/>
            </a:pPr>
            <a:fld id="{1D8BD707-D9CF-40AE-B4C6-C98DA3205C09}" type="datetimeFigureOut">
              <a:rPr lang="en-US"/>
              <a:t/>
            </a:fld>
            <a:endParaRPr lang="en-US"/>
          </a:p>
        </p:txBody>
      </p:sp>
      <p:sp>
        <p:nvSpPr>
          <p:cNvPr id="8" name="Footer Placeholder 5" hidden="0"/>
          <p:cNvSpPr>
            <a:spLocks noGrp="1"/>
          </p:cNvSpPr>
          <p:nvPr isPhoto="0" userDrawn="0">
            <p:ph type="ftr" sz="quarter" idx="11" hasCustomPrompt="0"/>
          </p:nvPr>
        </p:nvSpPr>
        <p:spPr bwMode="auto"/>
        <p:txBody>
          <a:bodyPr/>
          <a:lstStyle/>
          <a:p>
            <a:pPr>
              <a:defRPr/>
            </a:pPr>
            <a:endParaRPr lang="en-US"/>
          </a:p>
        </p:txBody>
      </p:sp>
      <p:sp>
        <p:nvSpPr>
          <p:cNvPr id="9" name="Slide Number Placeholder 6" hidden="0"/>
          <p:cNvSpPr>
            <a:spLocks noGrp="1"/>
          </p:cNvSpPr>
          <p:nvPr isPhoto="0" userDrawn="0">
            <p:ph type="sldNum" sz="quarter" idx="12" hasCustomPrompt="0"/>
          </p:nvPr>
        </p:nvSpPr>
        <p:spPr bwMode="auto"/>
        <p:txBody>
          <a:bodyPr/>
          <a:lstStyle/>
          <a:p>
            <a:pPr>
              <a:defRPr/>
            </a:pPr>
            <a:fld id="{B6F15528-21DE-4FAA-801E-634DDDAF4B2B}" type="slidenum">
              <a:rPr lang="en-US"/>
              <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hidden="0"/>
        <p:cNvGrpSpPr/>
        <p:nvPr isPhoto="0" userDrawn="0"/>
      </p:nvGrpSpPr>
      <p:grpSpPr bwMode="auto">
        <a:xfrm>
          <a:off x="0" y="0"/>
          <a:ext cx="0" cy="0"/>
          <a:chOff x="0" y="0"/>
          <a:chExt cx="0" cy="0"/>
        </a:xfrm>
      </p:grpSpPr>
      <p:sp>
        <p:nvSpPr>
          <p:cNvPr id="4" name="Title Placeholder 1" hidden="0"/>
          <p:cNvSpPr>
            <a:spLocks noGrp="1"/>
          </p:cNvSpPr>
          <p:nvPr isPhoto="0" userDrawn="0">
            <p:ph type="title" hasCustomPrompt="0"/>
          </p:nvPr>
        </p:nvSpPr>
        <p:spPr bwMode="auto">
          <a:xfrm>
            <a:off x="457200" y="274638"/>
            <a:ext cx="8229600" cy="1143000"/>
          </a:xfrm>
          <a:prstGeom prst="rect">
            <a:avLst/>
          </a:prstGeom>
        </p:spPr>
        <p:txBody>
          <a:bodyPr vert="horz" lIns="91440" tIns="45720" rIns="91440" bIns="45720" rtlCol="0" anchor="ctr">
            <a:normAutofit/>
          </a:bodyPr>
          <a:lstStyle/>
          <a:p>
            <a:pPr>
              <a:defRPr/>
            </a:pPr>
            <a:r>
              <a:rPr lang="en-US"/>
              <a:t>Click to edit Master title style</a:t>
            </a:r>
            <a:endParaRPr lang="en-US"/>
          </a:p>
        </p:txBody>
      </p:sp>
      <p:sp>
        <p:nvSpPr>
          <p:cNvPr id="5" name="Text Placeholder 2" hidden="0"/>
          <p:cNvSpPr>
            <a:spLocks noGrp="1"/>
          </p:cNvSpPr>
          <p:nvPr isPhoto="0" userDrawn="0">
            <p:ph type="body" idx="1" hasCustomPrompt="0"/>
          </p:nvPr>
        </p:nvSpPr>
        <p:spPr bwMode="auto">
          <a:xfrm>
            <a:off x="457200" y="1600200"/>
            <a:ext cx="8229600" cy="4525963"/>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6" name="Date Placeholder 3" hidden="0"/>
          <p:cNvSpPr>
            <a:spLocks noGrp="1"/>
          </p:cNvSpPr>
          <p:nvPr isPhoto="0" userDrawn="0">
            <p:ph type="dt" sz="half" idx="2" hasCustomPrompt="0"/>
          </p:nvPr>
        </p:nvSpPr>
        <p:spPr bwMode="auto">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1D8BD707-D9CF-40AE-B4C6-C98DA3205C09}" type="datetimeFigureOut">
              <a:rPr lang="en-US"/>
              <a:t/>
            </a:fld>
            <a:endParaRPr lang="en-US"/>
          </a:p>
        </p:txBody>
      </p:sp>
      <p:sp>
        <p:nvSpPr>
          <p:cNvPr id="7" name="Footer Placeholder 4" hidden="0"/>
          <p:cNvSpPr>
            <a:spLocks noGrp="1"/>
          </p:cNvSpPr>
          <p:nvPr isPhoto="0" userDrawn="0">
            <p:ph type="ftr" sz="quarter" idx="3" hasCustomPrompt="0"/>
          </p:nvPr>
        </p:nvSpPr>
        <p:spPr bwMode="auto">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8" name="Slide Number Placeholder 5" hidden="0"/>
          <p:cNvSpPr>
            <a:spLocks noGrp="1"/>
          </p:cNvSpPr>
          <p:nvPr isPhoto="0" userDrawn="0">
            <p:ph type="sldNum" sz="quarter" idx="4" hasCustomPrompt="0"/>
          </p:nvPr>
        </p:nvSpPr>
        <p:spPr bwMode="auto">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B6F15528-21DE-4FAA-801E-634DDDAF4B2B}" type="slidenum">
              <a:rPr lang="en-US"/>
              <a:t/>
            </a:fld>
            <a:endParaRPr lang="en-US"/>
          </a:p>
        </p:txBody>
      </p:sp>
    </p:spTree>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a:spcBef>
          <a:spcPts val="0"/>
        </a:spcBef>
        <a:buNone/>
        <a:defRPr sz="4400">
          <a:solidFill>
            <a:schemeClr val="tx1"/>
          </a:solidFill>
          <a:latin typeface="+mj-lt"/>
          <a:ea typeface="+mj-ea"/>
          <a:cs typeface="+mj-cs"/>
        </a:defRPr>
      </a:lvl1pPr>
    </p:titleStyle>
    <p:bodyStyle>
      <a:lvl1pPr marL="342900" indent="-342900" algn="l" defTabSz="914400">
        <a:spcBef>
          <a:spcPts val="0"/>
        </a:spcBef>
        <a:buFont typeface="Arial"/>
        <a:buChar char="•"/>
        <a:defRPr sz="3200">
          <a:solidFill>
            <a:schemeClr val="tx1"/>
          </a:solidFill>
          <a:latin typeface="+mn-lt"/>
          <a:ea typeface="+mn-ea"/>
          <a:cs typeface="+mn-cs"/>
        </a:defRPr>
      </a:lvl1pPr>
      <a:lvl2pPr marL="742950" indent="-285750" algn="l" defTabSz="914400">
        <a:spcBef>
          <a:spcPts val="0"/>
        </a:spcBef>
        <a:buFont typeface="Arial"/>
        <a:buChar char="–"/>
        <a:defRPr sz="2800">
          <a:solidFill>
            <a:schemeClr val="tx1"/>
          </a:solidFill>
          <a:latin typeface="+mn-lt"/>
          <a:ea typeface="+mn-ea"/>
          <a:cs typeface="+mn-cs"/>
        </a:defRPr>
      </a:lvl2pPr>
      <a:lvl3pPr marL="1143000" indent="-228600" algn="l" defTabSz="914400">
        <a:spcBef>
          <a:spcPts val="0"/>
        </a:spcBef>
        <a:buFont typeface="Arial"/>
        <a:buChar char="•"/>
        <a:defRPr sz="2400">
          <a:solidFill>
            <a:schemeClr val="tx1"/>
          </a:solidFill>
          <a:latin typeface="+mn-lt"/>
          <a:ea typeface="+mn-ea"/>
          <a:cs typeface="+mn-cs"/>
        </a:defRPr>
      </a:lvl3pPr>
      <a:lvl4pPr marL="1600200" indent="-228600" algn="l" defTabSz="914400">
        <a:spcBef>
          <a:spcPts val="0"/>
        </a:spcBef>
        <a:buFont typeface="Arial"/>
        <a:buChar char="–"/>
        <a:defRPr sz="2000">
          <a:solidFill>
            <a:schemeClr val="tx1"/>
          </a:solidFill>
          <a:latin typeface="+mn-lt"/>
          <a:ea typeface="+mn-ea"/>
          <a:cs typeface="+mn-cs"/>
        </a:defRPr>
      </a:lvl4pPr>
      <a:lvl5pPr marL="2057400" indent="-228600" algn="l" defTabSz="914400">
        <a:spcBef>
          <a:spcPts val="0"/>
        </a:spcBef>
        <a:buFont typeface="Arial"/>
        <a:buChar char="»"/>
        <a:defRPr sz="2000">
          <a:solidFill>
            <a:schemeClr val="tx1"/>
          </a:solidFill>
          <a:latin typeface="+mn-lt"/>
          <a:ea typeface="+mn-ea"/>
          <a:cs typeface="+mn-cs"/>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6.jp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7.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8.png"/><Relationship Id="rId4" Type="http://schemas.openxmlformats.org/officeDocument/2006/relationships/image" Target="../media/image9.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10.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11.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12.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13.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hyperlink" Target="https://www.simplilearn.com/what-is-statistical-analysis-article" TargetMode="External"/><Relationship Id="rId4" Type="http://schemas.openxmlformats.org/officeDocument/2006/relationships/hyperlink" Target="https://www.geeksforgeeks.org/machine-learning" TargetMode="External"/><Relationship Id="rId5" Type="http://schemas.openxmlformats.org/officeDocument/2006/relationships/hyperlink" Target="https://www.w3schools.com/python/" TargetMode="External"/><Relationship Id="rId6" Type="http://schemas.openxmlformats.org/officeDocument/2006/relationships/hyperlink" Target="https://www.sciencedirect.com/science/article/pii/S1877050921014629" TargetMode="Externa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147453" flipH="0" flipV="0">
            <a:off x="-212140" y="-387358"/>
            <a:ext cx="18712279" cy="11061714"/>
          </a:xfrm>
          <a:custGeom>
            <a:avLst/>
            <a:gdLst/>
            <a:ahLst/>
            <a:cxnLst/>
            <a:rect l="l" t="t" r="r" b="b"/>
            <a:pathLst>
              <a:path w="18712279" h="11061715" fill="norm" stroke="1" extrusionOk="0">
                <a:moveTo>
                  <a:pt x="441100" y="0"/>
                </a:moveTo>
                <a:lnTo>
                  <a:pt x="18712280" y="784177"/>
                </a:lnTo>
                <a:lnTo>
                  <a:pt x="18271180" y="11061716"/>
                </a:lnTo>
                <a:lnTo>
                  <a:pt x="0" y="10277539"/>
                </a:lnTo>
                <a:lnTo>
                  <a:pt x="441100" y="0"/>
                </a:lnTo>
                <a:close/>
              </a:path>
            </a:pathLst>
          </a:custGeom>
          <a:blipFill>
            <a:blip r:embed="rId2"/>
            <a:srcRect l="5547" t="8980" r="36361" b="29969"/>
            <a:stretch/>
          </a:blipFill>
        </p:spPr>
      </p:sp>
      <p:sp>
        <p:nvSpPr>
          <p:cNvPr id="5" name="AutoShape 3" hidden="0"/>
          <p:cNvSpPr/>
          <p:nvPr isPhoto="0" userDrawn="0"/>
        </p:nvSpPr>
        <p:spPr bwMode="auto">
          <a:xfrm>
            <a:off x="661306" y="4029462"/>
            <a:ext cx="9526284" cy="0"/>
          </a:xfrm>
          <a:prstGeom prst="line">
            <a:avLst/>
          </a:prstGeom>
          <a:ln w="76200" cap="rnd">
            <a:solidFill>
              <a:srgbClr val="F5F5F5"/>
            </a:solidFill>
            <a:prstDash val="solid"/>
            <a:headEnd type="none" w="sm" len="sm"/>
            <a:tailEnd type="none" w="sm" len="sm"/>
          </a:ln>
        </p:spPr>
      </p:sp>
      <p:sp>
        <p:nvSpPr>
          <p:cNvPr id="6" name="TextBox 4" hidden="0"/>
          <p:cNvSpPr txBox="1"/>
          <p:nvPr isPhoto="0" userDrawn="0"/>
        </p:nvSpPr>
        <p:spPr bwMode="auto">
          <a:xfrm rot="0">
            <a:off x="661306" y="818888"/>
            <a:ext cx="9118379" cy="1139825"/>
          </a:xfrm>
          <a:prstGeom prst="rect">
            <a:avLst/>
          </a:prstGeom>
        </p:spPr>
        <p:txBody>
          <a:bodyPr lIns="0" tIns="0" rIns="0" bIns="0" rtlCol="0" anchor="t">
            <a:spAutoFit/>
          </a:bodyPr>
          <a:lstStyle/>
          <a:p>
            <a:pPr algn="just">
              <a:lnSpc>
                <a:spcPts val="8800"/>
              </a:lnSpc>
              <a:defRPr/>
            </a:pPr>
            <a:r>
              <a:rPr lang="en-US" sz="8000" spc="296">
                <a:solidFill>
                  <a:srgbClr val="FFFFFF"/>
                </a:solidFill>
                <a:latin typeface="Days"/>
              </a:rPr>
              <a:t>INTERNSHIP</a:t>
            </a:r>
            <a:endParaRPr/>
          </a:p>
        </p:txBody>
      </p:sp>
      <p:sp>
        <p:nvSpPr>
          <p:cNvPr id="7" name="TextBox 5" hidden="0"/>
          <p:cNvSpPr txBox="1"/>
          <p:nvPr isPhoto="0" userDrawn="0"/>
        </p:nvSpPr>
        <p:spPr bwMode="auto">
          <a:xfrm rot="0">
            <a:off x="661306" y="2486185"/>
            <a:ext cx="10375827" cy="1149350"/>
          </a:xfrm>
          <a:prstGeom prst="rect">
            <a:avLst/>
          </a:prstGeom>
        </p:spPr>
        <p:txBody>
          <a:bodyPr lIns="0" tIns="0" rIns="0" bIns="0" rtlCol="0" anchor="t">
            <a:spAutoFit/>
          </a:bodyPr>
          <a:lstStyle/>
          <a:p>
            <a:pPr algn="just">
              <a:lnSpc>
                <a:spcPts val="8800"/>
              </a:lnSpc>
              <a:defRPr/>
            </a:pPr>
            <a:r>
              <a:rPr lang="en-US" sz="8000" spc="576">
                <a:solidFill>
                  <a:srgbClr val="FFFFFF"/>
                </a:solidFill>
                <a:latin typeface="Open Sauce Medium"/>
              </a:rPr>
              <a:t>PRESENTATION</a:t>
            </a:r>
            <a:endParaRPr/>
          </a:p>
        </p:txBody>
      </p:sp>
      <p:sp>
        <p:nvSpPr>
          <p:cNvPr id="8" name="TextBox 6" hidden="0"/>
          <p:cNvSpPr txBox="1"/>
          <p:nvPr isPhoto="0" userDrawn="0"/>
        </p:nvSpPr>
        <p:spPr bwMode="auto">
          <a:xfrm rot="0" flipH="0" flipV="0">
            <a:off x="543154" y="8111648"/>
            <a:ext cx="7759987" cy="1512950"/>
          </a:xfrm>
          <a:prstGeom prst="rect">
            <a:avLst/>
          </a:prstGeom>
        </p:spPr>
        <p:txBody>
          <a:bodyPr lIns="0" tIns="0" rIns="0" bIns="0" rtlCol="0" anchor="t">
            <a:noAutofit/>
          </a:bodyPr>
          <a:lstStyle/>
          <a:p>
            <a:pPr algn="l">
              <a:lnSpc>
                <a:spcPts val="5832"/>
              </a:lnSpc>
              <a:defRPr/>
            </a:pPr>
            <a:r>
              <a:rPr lang="en-US" sz="3600" b="1" spc="305">
                <a:solidFill>
                  <a:srgbClr val="FFFFFF"/>
                </a:solidFill>
                <a:latin typeface="Agrandir Narrow Bold"/>
              </a:rPr>
              <a:t>JOYLINE RENCITA DSOUZA</a:t>
            </a:r>
            <a:endParaRPr b="1"/>
          </a:p>
          <a:p>
            <a:pPr algn="l">
              <a:lnSpc>
                <a:spcPts val="5832"/>
              </a:lnSpc>
              <a:defRPr/>
            </a:pPr>
            <a:r>
              <a:rPr lang="en-US" sz="3600" b="1" spc="305">
                <a:solidFill>
                  <a:srgbClr val="FFFFFF"/>
                </a:solidFill>
                <a:latin typeface="Agrandir Narrow Bold"/>
              </a:rPr>
              <a:t>4SO20CS073</a:t>
            </a:r>
            <a:endParaRPr/>
          </a:p>
        </p:txBody>
      </p:sp>
      <p:sp>
        <p:nvSpPr>
          <p:cNvPr id="9" name="TextBox 7" hidden="0"/>
          <p:cNvSpPr txBox="1"/>
          <p:nvPr isPhoto="0" userDrawn="0"/>
        </p:nvSpPr>
        <p:spPr bwMode="auto">
          <a:xfrm rot="0">
            <a:off x="3091009" y="5275737"/>
            <a:ext cx="8738841" cy="1045212"/>
          </a:xfrm>
          <a:prstGeom prst="rect">
            <a:avLst/>
          </a:prstGeom>
        </p:spPr>
        <p:txBody>
          <a:bodyPr lIns="0" tIns="0" rIns="0" bIns="0" rtlCol="0" anchor="t">
            <a:spAutoFit/>
          </a:bodyPr>
          <a:lstStyle/>
          <a:p>
            <a:pPr algn="ctr">
              <a:lnSpc>
                <a:spcPts val="8631"/>
              </a:lnSpc>
              <a:defRPr/>
            </a:pPr>
            <a:r>
              <a:rPr lang="en-US" sz="6150">
                <a:solidFill>
                  <a:srgbClr val="FFFFFF"/>
                </a:solidFill>
                <a:latin typeface="Canva Sans Bold"/>
              </a:rPr>
              <a:t>Domain :  Data Science</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0" flipH="0" flipV="0">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2"/>
            <a:srcRect l="34713" t="12925" r="225" b="22014"/>
            <a:stretch/>
          </a:blipFill>
        </p:spPr>
      </p:sp>
      <p:sp>
        <p:nvSpPr>
          <p:cNvPr id="5" name="AutoShape 3" hidden="0"/>
          <p:cNvSpPr/>
          <p:nvPr isPhoto="0" userDrawn="0"/>
        </p:nvSpPr>
        <p:spPr bwMode="auto">
          <a:xfrm flipH="1">
            <a:off x="3077427" y="1839036"/>
            <a:ext cx="10610668" cy="53684"/>
          </a:xfrm>
          <a:prstGeom prst="line">
            <a:avLst/>
          </a:prstGeom>
          <a:ln w="76200" cap="flat">
            <a:solidFill>
              <a:srgbClr val="F5F5F5"/>
            </a:solidFill>
            <a:prstDash val="solid"/>
            <a:headEnd type="none" w="sm" len="sm"/>
            <a:tailEnd type="none" w="sm" len="sm"/>
          </a:ln>
        </p:spPr>
      </p:sp>
      <p:sp>
        <p:nvSpPr>
          <p:cNvPr id="6" name="TextBox 4" hidden="0"/>
          <p:cNvSpPr txBox="1"/>
          <p:nvPr isPhoto="0" userDrawn="0"/>
        </p:nvSpPr>
        <p:spPr bwMode="auto">
          <a:xfrm rot="0">
            <a:off x="3471255" y="669925"/>
            <a:ext cx="10610702" cy="774700"/>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Days"/>
              </a:rPr>
              <a:t>Project Description</a:t>
            </a:r>
            <a:endParaRPr/>
          </a:p>
        </p:txBody>
      </p:sp>
      <p:sp>
        <p:nvSpPr>
          <p:cNvPr id="7" name="TextBox 5" hidden="0"/>
          <p:cNvSpPr txBox="1"/>
          <p:nvPr isPhoto="0" userDrawn="0"/>
        </p:nvSpPr>
        <p:spPr bwMode="auto">
          <a:xfrm rot="0">
            <a:off x="813514" y="2633995"/>
            <a:ext cx="16660971" cy="6356985"/>
          </a:xfrm>
          <a:prstGeom prst="rect">
            <a:avLst/>
          </a:prstGeom>
        </p:spPr>
        <p:txBody>
          <a:bodyPr lIns="0" tIns="0" rIns="0" bIns="0" rtlCol="0" anchor="t">
            <a:spAutoFit/>
          </a:bodyPr>
          <a:lstStyle/>
          <a:p>
            <a:pPr marL="777240" lvl="1" indent="-388620" algn="l">
              <a:lnSpc>
                <a:spcPts val="5040"/>
              </a:lnSpc>
              <a:buFont typeface="Arial"/>
              <a:buChar char="•"/>
              <a:defRPr/>
            </a:pPr>
            <a:r>
              <a:rPr lang="en-US" sz="3600">
                <a:solidFill>
                  <a:srgbClr val="FFFFFF"/>
                </a:solidFill>
                <a:latin typeface="Canva Sans"/>
              </a:rPr>
              <a:t>Diabetes is a prevalent chronic disease impacting millions globally, affecting the pancreas and insulin production. Factors like body weight, inactivity, high blood pressure contribute to diabetes.</a:t>
            </a:r>
            <a:endParaRPr/>
          </a:p>
          <a:p>
            <a:pPr marL="777240" lvl="1" indent="-388620" algn="l">
              <a:lnSpc>
                <a:spcPts val="5040"/>
              </a:lnSpc>
              <a:buFont typeface="Arial"/>
              <a:buChar char="•"/>
              <a:defRPr/>
            </a:pPr>
            <a:r>
              <a:rPr lang="en-US" sz="3600">
                <a:solidFill>
                  <a:srgbClr val="FFFFFF"/>
                </a:solidFill>
                <a:latin typeface="Canva Sans"/>
              </a:rPr>
              <a:t>Diabetes leads to complications affecting the skin, nerves, eyes, and can result in kidney failure and retinopathy.</a:t>
            </a:r>
            <a:endParaRPr/>
          </a:p>
          <a:p>
            <a:pPr marL="777240" lvl="1" indent="-388620" algn="l">
              <a:lnSpc>
                <a:spcPts val="5040"/>
              </a:lnSpc>
              <a:buFont typeface="Arial"/>
              <a:buChar char="•"/>
              <a:defRPr/>
            </a:pPr>
            <a:r>
              <a:rPr lang="en-US" sz="3600">
                <a:solidFill>
                  <a:srgbClr val="FFFFFF"/>
                </a:solidFill>
                <a:latin typeface="Canva Sans"/>
              </a:rPr>
              <a:t>Early and accurate diabetes diagnosis is a significant challenge for medical professionals, leading to exploration of AI and ML solutions to enhance prediction capabilities.</a:t>
            </a:r>
            <a:endParaRPr/>
          </a:p>
          <a:p>
            <a:pPr marL="777240" lvl="1" indent="-388620" algn="l">
              <a:lnSpc>
                <a:spcPts val="5040"/>
              </a:lnSpc>
              <a:buFont typeface="Arial"/>
              <a:buChar char="•"/>
              <a:defRPr/>
            </a:pPr>
            <a:r>
              <a:rPr lang="en-US" sz="3600">
                <a:solidFill>
                  <a:srgbClr val="FFFFFF"/>
                </a:solidFill>
                <a:latin typeface="Canva Sans"/>
              </a:rPr>
              <a:t>More accurate diabetes analysis is in demand, pushing the search for better methods.</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0" flipH="0" flipV="0">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2"/>
            <a:srcRect l="34713" t="12925" r="225" b="22014"/>
            <a:stretch/>
          </a:blipFill>
        </p:spPr>
      </p:sp>
      <p:sp>
        <p:nvSpPr>
          <p:cNvPr id="5" name="AutoShape 3" hidden="0"/>
          <p:cNvSpPr/>
          <p:nvPr isPhoto="0" userDrawn="0"/>
        </p:nvSpPr>
        <p:spPr bwMode="auto">
          <a:xfrm flipH="1">
            <a:off x="3077427" y="1839036"/>
            <a:ext cx="10610668" cy="53684"/>
          </a:xfrm>
          <a:prstGeom prst="line">
            <a:avLst/>
          </a:prstGeom>
          <a:ln w="76200" cap="flat">
            <a:solidFill>
              <a:srgbClr val="F5F5F5"/>
            </a:solidFill>
            <a:prstDash val="solid"/>
            <a:headEnd type="none" w="sm" len="sm"/>
            <a:tailEnd type="none" w="sm" len="sm"/>
          </a:ln>
        </p:spPr>
      </p:sp>
      <p:sp>
        <p:nvSpPr>
          <p:cNvPr id="6" name="TextBox 4" hidden="0"/>
          <p:cNvSpPr txBox="1"/>
          <p:nvPr isPhoto="0" userDrawn="0"/>
        </p:nvSpPr>
        <p:spPr bwMode="auto">
          <a:xfrm rot="0">
            <a:off x="3471255" y="669925"/>
            <a:ext cx="10610702" cy="774700"/>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Days"/>
              </a:rPr>
              <a:t>Project Features</a:t>
            </a:r>
            <a:endParaRPr/>
          </a:p>
        </p:txBody>
      </p:sp>
      <p:sp>
        <p:nvSpPr>
          <p:cNvPr id="7" name="TextBox 5" hidden="0"/>
          <p:cNvSpPr txBox="1"/>
          <p:nvPr isPhoto="0" userDrawn="0"/>
        </p:nvSpPr>
        <p:spPr bwMode="auto">
          <a:xfrm rot="0">
            <a:off x="1028700" y="2920329"/>
            <a:ext cx="16660971" cy="5372861"/>
          </a:xfrm>
          <a:prstGeom prst="rect">
            <a:avLst/>
          </a:prstGeom>
        </p:spPr>
        <p:txBody>
          <a:bodyPr lIns="0" tIns="0" rIns="0" bIns="0" rtlCol="0" anchor="t">
            <a:spAutoFit/>
          </a:bodyPr>
          <a:lstStyle/>
          <a:p>
            <a:pPr marL="777240" lvl="1" indent="-388620" algn="l">
              <a:lnSpc>
                <a:spcPts val="5364"/>
              </a:lnSpc>
              <a:buFont typeface="Arial"/>
              <a:buChar char="•"/>
              <a:defRPr/>
            </a:pPr>
            <a:r>
              <a:rPr lang="en-US" sz="3600">
                <a:solidFill>
                  <a:srgbClr val="FFFFFF"/>
                </a:solidFill>
                <a:latin typeface="Canva Sans"/>
              </a:rPr>
              <a:t>The dataset encompasses a total of 768 records, each comprising 9 features. These features are of either integer or float data types. </a:t>
            </a:r>
            <a:endParaRPr/>
          </a:p>
          <a:p>
            <a:pPr marL="777240" lvl="1" indent="-388620" algn="l">
              <a:lnSpc>
                <a:spcPts val="5364"/>
              </a:lnSpc>
              <a:buFont typeface="Arial"/>
              <a:buChar char="•"/>
              <a:defRPr/>
            </a:pPr>
            <a:r>
              <a:rPr lang="en-US" sz="3600">
                <a:solidFill>
                  <a:srgbClr val="FFFFFF"/>
                </a:solidFill>
                <a:latin typeface="Canva Sans"/>
              </a:rPr>
              <a:t>Features are : Pregnancies, Glucose, BloodPressure, SkinThickness, Insulin,  BMI, DiabetesPedigreeFunction, Age, Outcome.</a:t>
            </a:r>
            <a:endParaRPr/>
          </a:p>
          <a:p>
            <a:pPr marL="777240" lvl="1" indent="-388620" algn="l">
              <a:lnSpc>
                <a:spcPts val="5364"/>
              </a:lnSpc>
              <a:buFont typeface="Arial"/>
              <a:buChar char="•"/>
              <a:defRPr/>
            </a:pPr>
            <a:r>
              <a:rPr lang="en-US" sz="3600">
                <a:solidFill>
                  <a:srgbClr val="FFFFFF"/>
                </a:solidFill>
                <a:latin typeface="Canva Sans"/>
              </a:rPr>
              <a:t>The dataset is made to ignore the exceptional cases which will degrade the model’s efficiency. It is taken care of in the pre-processing of the dataset.</a:t>
            </a:r>
            <a:endParaRPr/>
          </a:p>
          <a:p>
            <a:pPr algn="l">
              <a:lnSpc>
                <a:spcPts val="5364"/>
              </a:lnSpc>
              <a:defRPr/>
            </a:pP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0" flipH="0" flipV="0">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2"/>
            <a:srcRect l="19114" t="39676" r="20561" b="0"/>
            <a:stretch/>
          </a:blipFill>
        </p:spPr>
      </p:sp>
      <p:grpSp>
        <p:nvGrpSpPr>
          <p:cNvPr id="5" name="Group 3" hidden="0"/>
          <p:cNvGrpSpPr/>
          <p:nvPr isPhoto="0" userDrawn="0"/>
        </p:nvGrpSpPr>
        <p:grpSpPr bwMode="auto">
          <a:xfrm rot="0">
            <a:off x="16555484" y="8554484"/>
            <a:ext cx="1407633" cy="1407633"/>
            <a:chOff x="0" y="0"/>
            <a:chExt cx="812800" cy="812800"/>
          </a:xfrm>
        </p:grpSpPr>
        <p:sp>
          <p:nvSpPr>
            <p:cNvPr id="6" name="Freeform 4" hidden="0"/>
            <p:cNvSpPr/>
            <p:nvPr isPhoto="0" userDrawn="0"/>
          </p:nvSpPr>
          <p:spPr bwMode="auto">
            <a:xfrm rot="0" flipH="0" flipV="0">
              <a:off x="0" y="0"/>
              <a:ext cx="812800" cy="812800"/>
            </a:xfrm>
            <a:custGeom>
              <a:avLst/>
              <a:gdLst/>
              <a:ahLst/>
              <a:cxnLst/>
              <a:rect l="l" t="t" r="r" b="b"/>
              <a:pathLst>
                <a:path w="812800" h="812800" fill="norm" stroke="1"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B34593">
                    <a:alpha val="100000"/>
                  </a:srgbClr>
                </a:gs>
                <a:gs pos="100000">
                  <a:srgbClr val="151F52">
                    <a:alpha val="100000"/>
                  </a:srgbClr>
                </a:gs>
              </a:gsLst>
              <a:lin ang="5400000" scaled="1"/>
            </a:gradFill>
          </p:spPr>
        </p:sp>
        <p:sp>
          <p:nvSpPr>
            <p:cNvPr id="7" name="TextBox 5" hidden="0"/>
            <p:cNvSpPr txBox="1"/>
            <p:nvPr isPhoto="0" userDrawn="0"/>
          </p:nvSpPr>
          <p:spPr bwMode="auto">
            <a:xfrm>
              <a:off x="76200" y="47625"/>
              <a:ext cx="660400" cy="688975"/>
            </a:xfrm>
            <a:prstGeom prst="rect">
              <a:avLst/>
            </a:prstGeom>
            <a:grpFill/>
          </p:spPr>
          <p:txBody>
            <a:bodyPr lIns="50800" tIns="50800" rIns="50800" bIns="50800" rtlCol="0" anchor="ctr"/>
            <a:lstStyle/>
            <a:p>
              <a:pPr algn="ctr">
                <a:lnSpc>
                  <a:spcPts val="1869"/>
                </a:lnSpc>
                <a:defRPr/>
              </a:pPr>
              <a:endParaRPr/>
            </a:p>
          </p:txBody>
        </p:sp>
      </p:grpSp>
      <p:sp>
        <p:nvSpPr>
          <p:cNvPr id="8" name="Freeform 6" hidden="0"/>
          <p:cNvSpPr/>
          <p:nvPr isPhoto="0" userDrawn="0"/>
        </p:nvSpPr>
        <p:spPr bwMode="auto">
          <a:xfrm rot="0" flipH="0" flipV="0">
            <a:off x="2494339" y="3610954"/>
            <a:ext cx="12187166" cy="6041098"/>
          </a:xfrm>
          <a:custGeom>
            <a:avLst/>
            <a:gdLst/>
            <a:ahLst/>
            <a:cxnLst/>
            <a:rect l="l" t="t" r="r" b="b"/>
            <a:pathLst>
              <a:path w="12187166" h="6041098" fill="norm" stroke="1" extrusionOk="0">
                <a:moveTo>
                  <a:pt x="0" y="0"/>
                </a:moveTo>
                <a:lnTo>
                  <a:pt x="12187167" y="0"/>
                </a:lnTo>
                <a:lnTo>
                  <a:pt x="12187167" y="6041098"/>
                </a:lnTo>
                <a:lnTo>
                  <a:pt x="0" y="6041098"/>
                </a:lnTo>
                <a:lnTo>
                  <a:pt x="0" y="0"/>
                </a:lnTo>
                <a:close/>
              </a:path>
            </a:pathLst>
          </a:custGeom>
          <a:blipFill>
            <a:blip r:embed="rId3"/>
            <a:srcRect l="0" t="430" r="0" b="430"/>
            <a:stretch/>
          </a:blipFill>
        </p:spPr>
      </p:sp>
      <p:sp>
        <p:nvSpPr>
          <p:cNvPr id="9" name="TextBox 7" hidden="0"/>
          <p:cNvSpPr txBox="1"/>
          <p:nvPr isPhoto="0" userDrawn="0"/>
        </p:nvSpPr>
        <p:spPr bwMode="auto">
          <a:xfrm rot="0">
            <a:off x="2436333" y="519112"/>
            <a:ext cx="13415334" cy="885825"/>
          </a:xfrm>
          <a:prstGeom prst="rect">
            <a:avLst/>
          </a:prstGeom>
        </p:spPr>
        <p:txBody>
          <a:bodyPr lIns="0" tIns="0" rIns="0" bIns="0" rtlCol="0" anchor="t">
            <a:spAutoFit/>
          </a:bodyPr>
          <a:lstStyle/>
          <a:p>
            <a:pPr algn="ctr">
              <a:lnSpc>
                <a:spcPts val="7349"/>
              </a:lnSpc>
              <a:spcBef>
                <a:spcPts val="0"/>
              </a:spcBef>
              <a:defRPr/>
            </a:pPr>
            <a:r>
              <a:rPr lang="en-US" sz="5000">
                <a:solidFill>
                  <a:srgbClr val="FFFFFF"/>
                </a:solidFill>
                <a:latin typeface="Open Sauce Bold"/>
              </a:rPr>
              <a:t>PROJECT IMPLEMENTATION</a:t>
            </a:r>
            <a:endParaRPr/>
          </a:p>
        </p:txBody>
      </p:sp>
      <p:sp>
        <p:nvSpPr>
          <p:cNvPr id="10" name="TextBox 8" hidden="0"/>
          <p:cNvSpPr txBox="1"/>
          <p:nvPr isPhoto="0" userDrawn="0"/>
        </p:nvSpPr>
        <p:spPr bwMode="auto">
          <a:xfrm rot="0">
            <a:off x="718799" y="2481405"/>
            <a:ext cx="16850402" cy="629031"/>
          </a:xfrm>
          <a:prstGeom prst="rect">
            <a:avLst/>
          </a:prstGeom>
        </p:spPr>
        <p:txBody>
          <a:bodyPr lIns="0" tIns="0" rIns="0" bIns="0" rtlCol="0" anchor="t">
            <a:spAutoFit/>
          </a:bodyPr>
          <a:lstStyle/>
          <a:p>
            <a:pPr algn="ctr">
              <a:lnSpc>
                <a:spcPts val="5292"/>
              </a:lnSpc>
              <a:spcBef>
                <a:spcPts val="0"/>
              </a:spcBef>
              <a:defRPr/>
            </a:pPr>
            <a:r>
              <a:rPr lang="en-US" sz="3600">
                <a:solidFill>
                  <a:srgbClr val="FFFFFF"/>
                </a:solidFill>
                <a:latin typeface="Open Sauce Bold"/>
              </a:rPr>
              <a:t>Aim  :</a:t>
            </a:r>
            <a:r>
              <a:rPr lang="en-US" sz="3600">
                <a:solidFill>
                  <a:srgbClr val="FFFFFF"/>
                </a:solidFill>
                <a:latin typeface="Open Sauce Light"/>
              </a:rPr>
              <a:t>  Detecting whether a patient is diabetic or not using machine learning</a:t>
            </a:r>
            <a:endParaRPr/>
          </a:p>
        </p:txBody>
      </p:sp>
      <p:sp>
        <p:nvSpPr>
          <p:cNvPr id="11" name="AutoShape 9" hidden="0"/>
          <p:cNvSpPr/>
          <p:nvPr isPhoto="0" userDrawn="0"/>
        </p:nvSpPr>
        <p:spPr bwMode="auto">
          <a:xfrm flipH="1">
            <a:off x="3838666" y="1443037"/>
            <a:ext cx="10610668" cy="53684"/>
          </a:xfrm>
          <a:prstGeom prst="line">
            <a:avLst/>
          </a:prstGeom>
          <a:ln w="76200" cap="flat">
            <a:solidFill>
              <a:srgbClr val="F5F5F5"/>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F5F5F5"/>
        </a:solidFill>
      </p:bgPr>
    </p:bg>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2923864" flipH="0" flipV="0">
            <a:off x="11672782" y="-110135"/>
            <a:ext cx="14924182" cy="8900239"/>
          </a:xfrm>
          <a:custGeom>
            <a:avLst/>
            <a:gdLst/>
            <a:ahLst/>
            <a:cxnLst/>
            <a:rect l="l" t="t" r="r" b="b"/>
            <a:pathLst>
              <a:path w="14924182" h="8900239" fill="norm" stroke="1" extrusionOk="0">
                <a:moveTo>
                  <a:pt x="0" y="0"/>
                </a:moveTo>
                <a:lnTo>
                  <a:pt x="14924182" y="0"/>
                </a:lnTo>
                <a:lnTo>
                  <a:pt x="14924182" y="8900240"/>
                </a:lnTo>
                <a:lnTo>
                  <a:pt x="0" y="8900240"/>
                </a:lnTo>
                <a:lnTo>
                  <a:pt x="0" y="0"/>
                </a:lnTo>
                <a:close/>
              </a:path>
            </a:pathLst>
          </a:custGeom>
          <a:blipFill>
            <a:blip r:embed="rId2"/>
            <a:srcRect l="0" t="0" r="0" b="0"/>
            <a:stretch/>
          </a:blipFill>
        </p:spPr>
      </p:sp>
      <p:grpSp>
        <p:nvGrpSpPr>
          <p:cNvPr id="5" name="Group 3" hidden="0"/>
          <p:cNvGrpSpPr>
            <a:grpSpLocks noChangeAspect="1"/>
          </p:cNvGrpSpPr>
          <p:nvPr isPhoto="0" userDrawn="0"/>
        </p:nvGrpSpPr>
        <p:grpSpPr bwMode="auto">
          <a:xfrm rot="5400000">
            <a:off x="15411843" y="1833495"/>
            <a:ext cx="411218" cy="411218"/>
            <a:chOff x="6705600" y="1371600"/>
            <a:chExt cx="10972800" cy="10972800"/>
          </a:xfrm>
        </p:grpSpPr>
        <p:sp>
          <p:nvSpPr>
            <p:cNvPr id="6" name="Freeform 4"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grpSp>
        <p:nvGrpSpPr>
          <p:cNvPr id="7" name="Group 5" hidden="0"/>
          <p:cNvGrpSpPr>
            <a:grpSpLocks noChangeAspect="1"/>
          </p:cNvGrpSpPr>
          <p:nvPr isPhoto="0" userDrawn="0"/>
        </p:nvGrpSpPr>
        <p:grpSpPr bwMode="auto">
          <a:xfrm rot="5400000">
            <a:off x="313062" y="9548760"/>
            <a:ext cx="411218" cy="411218"/>
            <a:chOff x="6705600" y="1371600"/>
            <a:chExt cx="10972800" cy="10972800"/>
          </a:xfrm>
        </p:grpSpPr>
        <p:sp>
          <p:nvSpPr>
            <p:cNvPr id="8" name="Freeform 6"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sp>
        <p:nvSpPr>
          <p:cNvPr id="9" name="Freeform 7" hidden="0"/>
          <p:cNvSpPr/>
          <p:nvPr isPhoto="0" userDrawn="0"/>
        </p:nvSpPr>
        <p:spPr bwMode="auto">
          <a:xfrm rot="0" flipH="0" flipV="0">
            <a:off x="1606033" y="1543867"/>
            <a:ext cx="12423990" cy="8004893"/>
          </a:xfrm>
          <a:custGeom>
            <a:avLst/>
            <a:gdLst/>
            <a:ahLst/>
            <a:cxnLst/>
            <a:rect l="l" t="t" r="r" b="b"/>
            <a:pathLst>
              <a:path w="12423990" h="8004893" fill="norm" stroke="1" extrusionOk="0">
                <a:moveTo>
                  <a:pt x="0" y="0"/>
                </a:moveTo>
                <a:lnTo>
                  <a:pt x="12423989" y="0"/>
                </a:lnTo>
                <a:lnTo>
                  <a:pt x="12423989" y="8004893"/>
                </a:lnTo>
                <a:lnTo>
                  <a:pt x="0" y="8004893"/>
                </a:lnTo>
                <a:lnTo>
                  <a:pt x="0" y="0"/>
                </a:lnTo>
                <a:close/>
              </a:path>
            </a:pathLst>
          </a:custGeom>
          <a:blipFill>
            <a:blip r:embed="rId3"/>
            <a:srcRect l="6388" t="30065" r="38719" b="7058"/>
            <a:stretch/>
          </a:blipFill>
        </p:spPr>
      </p:sp>
      <p:sp>
        <p:nvSpPr>
          <p:cNvPr id="10" name="TextBox 8" hidden="0"/>
          <p:cNvSpPr txBox="1"/>
          <p:nvPr isPhoto="0" userDrawn="0"/>
        </p:nvSpPr>
        <p:spPr bwMode="auto">
          <a:xfrm rot="0">
            <a:off x="1396094" y="353831"/>
            <a:ext cx="3177208" cy="887095"/>
          </a:xfrm>
          <a:prstGeom prst="rect">
            <a:avLst/>
          </a:prstGeom>
        </p:spPr>
        <p:txBody>
          <a:bodyPr lIns="0" tIns="0" rIns="0" bIns="0" rtlCol="0" anchor="t">
            <a:spAutoFit/>
          </a:bodyPr>
          <a:lstStyle/>
          <a:p>
            <a:pPr algn="ctr">
              <a:lnSpc>
                <a:spcPts val="7279"/>
              </a:lnSpc>
              <a:defRPr/>
            </a:pPr>
            <a:r>
              <a:rPr lang="en-US" sz="5200">
                <a:solidFill>
                  <a:srgbClr val="000000"/>
                </a:solidFill>
                <a:latin typeface="Canva Sans Bold"/>
              </a:rPr>
              <a:t>Dataset</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F5F5F5"/>
        </a:solidFill>
      </p:bgPr>
    </p:bg>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2923864" flipH="0" flipV="0">
            <a:off x="10983650" y="-1054053"/>
            <a:ext cx="15802157" cy="9423832"/>
          </a:xfrm>
          <a:custGeom>
            <a:avLst/>
            <a:gdLst/>
            <a:ahLst/>
            <a:cxnLst/>
            <a:rect l="l" t="t" r="r" b="b"/>
            <a:pathLst>
              <a:path w="15802157" h="9423832" fill="norm" stroke="1" extrusionOk="0">
                <a:moveTo>
                  <a:pt x="0" y="0"/>
                </a:moveTo>
                <a:lnTo>
                  <a:pt x="15802158" y="0"/>
                </a:lnTo>
                <a:lnTo>
                  <a:pt x="15802158" y="9423832"/>
                </a:lnTo>
                <a:lnTo>
                  <a:pt x="0" y="9423832"/>
                </a:lnTo>
                <a:lnTo>
                  <a:pt x="0" y="0"/>
                </a:lnTo>
                <a:close/>
              </a:path>
            </a:pathLst>
          </a:custGeom>
          <a:blipFill>
            <a:blip r:embed="rId2"/>
            <a:srcRect l="0" t="0" r="0" b="0"/>
            <a:stretch/>
          </a:blipFill>
        </p:spPr>
      </p:sp>
      <p:grpSp>
        <p:nvGrpSpPr>
          <p:cNvPr id="5" name="Group 3" hidden="0"/>
          <p:cNvGrpSpPr>
            <a:grpSpLocks noChangeAspect="1"/>
          </p:cNvGrpSpPr>
          <p:nvPr isPhoto="0" userDrawn="0"/>
        </p:nvGrpSpPr>
        <p:grpSpPr bwMode="auto">
          <a:xfrm rot="5400000">
            <a:off x="15411843" y="1833495"/>
            <a:ext cx="411218" cy="411218"/>
            <a:chOff x="6705600" y="1371600"/>
            <a:chExt cx="10972800" cy="10972800"/>
          </a:xfrm>
        </p:grpSpPr>
        <p:sp>
          <p:nvSpPr>
            <p:cNvPr id="6" name="Freeform 4"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grpSp>
        <p:nvGrpSpPr>
          <p:cNvPr id="7" name="Group 5" hidden="0"/>
          <p:cNvGrpSpPr>
            <a:grpSpLocks noChangeAspect="1"/>
          </p:cNvGrpSpPr>
          <p:nvPr isPhoto="0" userDrawn="0"/>
        </p:nvGrpSpPr>
        <p:grpSpPr bwMode="auto">
          <a:xfrm rot="5400000">
            <a:off x="313062" y="9548760"/>
            <a:ext cx="411218" cy="411218"/>
            <a:chOff x="6705600" y="1371600"/>
            <a:chExt cx="10972800" cy="10972800"/>
          </a:xfrm>
        </p:grpSpPr>
        <p:sp>
          <p:nvSpPr>
            <p:cNvPr id="8" name="Freeform 6"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sp>
        <p:nvSpPr>
          <p:cNvPr id="9" name="Freeform 7" hidden="0"/>
          <p:cNvSpPr/>
          <p:nvPr isPhoto="0" userDrawn="0"/>
        </p:nvSpPr>
        <p:spPr bwMode="auto">
          <a:xfrm rot="0" flipH="0" flipV="0">
            <a:off x="724281" y="1358656"/>
            <a:ext cx="6293047" cy="5837689"/>
          </a:xfrm>
          <a:custGeom>
            <a:avLst/>
            <a:gdLst/>
            <a:ahLst/>
            <a:cxnLst/>
            <a:rect l="l" t="t" r="r" b="b"/>
            <a:pathLst>
              <a:path w="6293047" h="5837689" fill="norm" stroke="1" extrusionOk="0">
                <a:moveTo>
                  <a:pt x="0" y="0"/>
                </a:moveTo>
                <a:lnTo>
                  <a:pt x="6293047" y="0"/>
                </a:lnTo>
                <a:lnTo>
                  <a:pt x="6293047" y="5837689"/>
                </a:lnTo>
                <a:lnTo>
                  <a:pt x="0" y="5837689"/>
                </a:lnTo>
                <a:lnTo>
                  <a:pt x="0" y="0"/>
                </a:lnTo>
                <a:close/>
              </a:path>
            </a:pathLst>
          </a:custGeom>
          <a:blipFill>
            <a:blip r:embed="rId3"/>
            <a:srcRect l="0" t="16640" r="53236" b="6239"/>
            <a:stretch/>
          </a:blipFill>
        </p:spPr>
      </p:sp>
      <p:sp>
        <p:nvSpPr>
          <p:cNvPr id="10" name="Freeform 8" hidden="0"/>
          <p:cNvSpPr/>
          <p:nvPr isPhoto="0" userDrawn="0"/>
        </p:nvSpPr>
        <p:spPr bwMode="auto">
          <a:xfrm rot="0" flipH="0" flipV="0">
            <a:off x="8184938" y="1358656"/>
            <a:ext cx="7016966" cy="5837689"/>
          </a:xfrm>
          <a:custGeom>
            <a:avLst/>
            <a:gdLst/>
            <a:ahLst/>
            <a:cxnLst/>
            <a:rect l="l" t="t" r="r" b="b"/>
            <a:pathLst>
              <a:path w="7016966" h="5837689" fill="norm" stroke="1" extrusionOk="0">
                <a:moveTo>
                  <a:pt x="0" y="0"/>
                </a:moveTo>
                <a:lnTo>
                  <a:pt x="7016965" y="0"/>
                </a:lnTo>
                <a:lnTo>
                  <a:pt x="7016965" y="5837689"/>
                </a:lnTo>
                <a:lnTo>
                  <a:pt x="0" y="5837689"/>
                </a:lnTo>
                <a:lnTo>
                  <a:pt x="0" y="0"/>
                </a:lnTo>
                <a:close/>
              </a:path>
            </a:pathLst>
          </a:custGeom>
          <a:blipFill>
            <a:blip r:embed="rId4"/>
            <a:srcRect l="0" t="14906" r="46450" b="5893"/>
            <a:stretch/>
          </a:blipFill>
        </p:spPr>
      </p:sp>
      <p:sp>
        <p:nvSpPr>
          <p:cNvPr id="11" name="TextBox 9" hidden="0"/>
          <p:cNvSpPr txBox="1"/>
          <p:nvPr isPhoto="0" userDrawn="0"/>
        </p:nvSpPr>
        <p:spPr bwMode="auto">
          <a:xfrm rot="0">
            <a:off x="518671" y="141605"/>
            <a:ext cx="9102945" cy="887095"/>
          </a:xfrm>
          <a:prstGeom prst="rect">
            <a:avLst/>
          </a:prstGeom>
        </p:spPr>
        <p:txBody>
          <a:bodyPr lIns="0" tIns="0" rIns="0" bIns="0" rtlCol="0" anchor="t">
            <a:spAutoFit/>
          </a:bodyPr>
          <a:lstStyle/>
          <a:p>
            <a:pPr algn="ctr">
              <a:lnSpc>
                <a:spcPts val="7279"/>
              </a:lnSpc>
              <a:defRPr/>
            </a:pPr>
            <a:r>
              <a:rPr lang="en-US" sz="5200">
                <a:solidFill>
                  <a:srgbClr val="000000"/>
                </a:solidFill>
                <a:latin typeface="Canva Sans Bold"/>
              </a:rPr>
              <a:t>Data Preview</a:t>
            </a:r>
            <a:endParaRPr/>
          </a:p>
        </p:txBody>
      </p:sp>
      <p:sp>
        <p:nvSpPr>
          <p:cNvPr id="12" name="TextBox 10" hidden="0"/>
          <p:cNvSpPr txBox="1"/>
          <p:nvPr isPhoto="0" userDrawn="0"/>
        </p:nvSpPr>
        <p:spPr bwMode="auto">
          <a:xfrm rot="0">
            <a:off x="1028700" y="7472570"/>
            <a:ext cx="15656333" cy="2223770"/>
          </a:xfrm>
          <a:prstGeom prst="rect">
            <a:avLst/>
          </a:prstGeom>
        </p:spPr>
        <p:txBody>
          <a:bodyPr lIns="0" tIns="0" rIns="0" bIns="0" rtlCol="0" anchor="t">
            <a:spAutoFit/>
          </a:bodyPr>
          <a:lstStyle/>
          <a:p>
            <a:pPr marL="690881" lvl="1" indent="-345440" algn="l">
              <a:lnSpc>
                <a:spcPts val="4480"/>
              </a:lnSpc>
              <a:buFont typeface="Arial"/>
              <a:buChar char="•"/>
              <a:defRPr/>
            </a:pPr>
            <a:r>
              <a:rPr lang="en-US" sz="3200">
                <a:solidFill>
                  <a:srgbClr val="000000"/>
                </a:solidFill>
                <a:latin typeface="Canva Sans"/>
              </a:rPr>
              <a:t>The count plot reveals the distribution of diabetic and non-diabetic patients, indicating around 500 individuals diagnosed with diabetes.</a:t>
            </a:r>
            <a:endParaRPr/>
          </a:p>
          <a:p>
            <a:pPr marL="690881" lvl="1" indent="-345440" algn="l">
              <a:lnSpc>
                <a:spcPts val="4480"/>
              </a:lnSpc>
              <a:buFont typeface="Arial"/>
              <a:buChar char="•"/>
              <a:defRPr/>
            </a:pPr>
            <a:r>
              <a:rPr lang="en-US" sz="3200">
                <a:solidFill>
                  <a:srgbClr val="000000"/>
                </a:solidFill>
                <a:latin typeface="Canva Sans"/>
              </a:rPr>
              <a:t>The heatmap displays feature correlations, offering insights into inter-feature relationships and dependencies.</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F5F5F5"/>
        </a:solidFill>
      </p:bgPr>
    </p:bg>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2923864" flipH="0" flipV="0">
            <a:off x="11456013" y="-1054053"/>
            <a:ext cx="15802157" cy="9423832"/>
          </a:xfrm>
          <a:custGeom>
            <a:avLst/>
            <a:gdLst/>
            <a:ahLst/>
            <a:cxnLst/>
            <a:rect l="l" t="t" r="r" b="b"/>
            <a:pathLst>
              <a:path w="15802157" h="9423832" fill="norm" stroke="1" extrusionOk="0">
                <a:moveTo>
                  <a:pt x="0" y="0"/>
                </a:moveTo>
                <a:lnTo>
                  <a:pt x="15802158" y="0"/>
                </a:lnTo>
                <a:lnTo>
                  <a:pt x="15802158" y="9423832"/>
                </a:lnTo>
                <a:lnTo>
                  <a:pt x="0" y="9423832"/>
                </a:lnTo>
                <a:lnTo>
                  <a:pt x="0" y="0"/>
                </a:lnTo>
                <a:close/>
              </a:path>
            </a:pathLst>
          </a:custGeom>
          <a:blipFill>
            <a:blip r:embed="rId2"/>
            <a:srcRect l="0" t="0" r="0" b="0"/>
            <a:stretch/>
          </a:blipFill>
        </p:spPr>
      </p:sp>
      <p:grpSp>
        <p:nvGrpSpPr>
          <p:cNvPr id="5" name="Group 3" hidden="0"/>
          <p:cNvGrpSpPr>
            <a:grpSpLocks noChangeAspect="1"/>
          </p:cNvGrpSpPr>
          <p:nvPr isPhoto="0" userDrawn="0"/>
        </p:nvGrpSpPr>
        <p:grpSpPr bwMode="auto">
          <a:xfrm rot="5400000">
            <a:off x="15936691" y="1424623"/>
            <a:ext cx="411218" cy="411218"/>
            <a:chOff x="6705600" y="1371600"/>
            <a:chExt cx="10972800" cy="10972800"/>
          </a:xfrm>
        </p:grpSpPr>
        <p:sp>
          <p:nvSpPr>
            <p:cNvPr id="6" name="Freeform 4"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grpSp>
        <p:nvGrpSpPr>
          <p:cNvPr id="7" name="Group 5" hidden="0"/>
          <p:cNvGrpSpPr>
            <a:grpSpLocks noChangeAspect="1"/>
          </p:cNvGrpSpPr>
          <p:nvPr isPhoto="0" userDrawn="0"/>
        </p:nvGrpSpPr>
        <p:grpSpPr bwMode="auto">
          <a:xfrm rot="5400000">
            <a:off x="313062" y="9548760"/>
            <a:ext cx="411218" cy="411218"/>
            <a:chOff x="6705600" y="1371600"/>
            <a:chExt cx="10972800" cy="10972800"/>
          </a:xfrm>
        </p:grpSpPr>
        <p:sp>
          <p:nvSpPr>
            <p:cNvPr id="8" name="Freeform 6"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sp>
        <p:nvSpPr>
          <p:cNvPr id="9" name="Freeform 7" hidden="0"/>
          <p:cNvSpPr/>
          <p:nvPr isPhoto="0" userDrawn="0"/>
        </p:nvSpPr>
        <p:spPr bwMode="auto">
          <a:xfrm rot="0" flipH="0" flipV="0">
            <a:off x="1763487" y="1248899"/>
            <a:ext cx="11522052" cy="5272075"/>
          </a:xfrm>
          <a:custGeom>
            <a:avLst/>
            <a:gdLst/>
            <a:ahLst/>
            <a:cxnLst/>
            <a:rect l="l" t="t" r="r" b="b"/>
            <a:pathLst>
              <a:path w="11522052" h="5272075" fill="norm" stroke="1" extrusionOk="0">
                <a:moveTo>
                  <a:pt x="0" y="0"/>
                </a:moveTo>
                <a:lnTo>
                  <a:pt x="11522052" y="0"/>
                </a:lnTo>
                <a:lnTo>
                  <a:pt x="11522052" y="5272075"/>
                </a:lnTo>
                <a:lnTo>
                  <a:pt x="0" y="5272075"/>
                </a:lnTo>
                <a:lnTo>
                  <a:pt x="0" y="0"/>
                </a:lnTo>
                <a:close/>
              </a:path>
            </a:pathLst>
          </a:custGeom>
          <a:blipFill>
            <a:blip r:embed="rId3"/>
            <a:srcRect l="5459" t="14288" r="0" b="8807"/>
            <a:stretch/>
          </a:blipFill>
        </p:spPr>
      </p:sp>
      <p:sp>
        <p:nvSpPr>
          <p:cNvPr id="10" name="TextBox 8" hidden="0"/>
          <p:cNvSpPr txBox="1"/>
          <p:nvPr isPhoto="0" userDrawn="0"/>
        </p:nvSpPr>
        <p:spPr bwMode="auto">
          <a:xfrm rot="0">
            <a:off x="518671" y="141605"/>
            <a:ext cx="9102945" cy="887095"/>
          </a:xfrm>
          <a:prstGeom prst="rect">
            <a:avLst/>
          </a:prstGeom>
        </p:spPr>
        <p:txBody>
          <a:bodyPr lIns="0" tIns="0" rIns="0" bIns="0" rtlCol="0" anchor="t">
            <a:spAutoFit/>
          </a:bodyPr>
          <a:lstStyle/>
          <a:p>
            <a:pPr algn="ctr">
              <a:lnSpc>
                <a:spcPts val="7279"/>
              </a:lnSpc>
              <a:defRPr/>
            </a:pPr>
            <a:r>
              <a:rPr lang="en-US" sz="5200">
                <a:solidFill>
                  <a:srgbClr val="000000"/>
                </a:solidFill>
                <a:latin typeface="Canva Sans Bold"/>
              </a:rPr>
              <a:t>Pre-Processing</a:t>
            </a:r>
            <a:endParaRPr/>
          </a:p>
        </p:txBody>
      </p:sp>
      <p:sp>
        <p:nvSpPr>
          <p:cNvPr id="11" name="TextBox 9" hidden="0"/>
          <p:cNvSpPr txBox="1"/>
          <p:nvPr isPhoto="0" userDrawn="0"/>
        </p:nvSpPr>
        <p:spPr bwMode="auto">
          <a:xfrm rot="0">
            <a:off x="518671" y="7034530"/>
            <a:ext cx="17068281" cy="2223770"/>
          </a:xfrm>
          <a:prstGeom prst="rect">
            <a:avLst/>
          </a:prstGeom>
        </p:spPr>
        <p:txBody>
          <a:bodyPr lIns="0" tIns="0" rIns="0" bIns="0" rtlCol="0" anchor="t">
            <a:spAutoFit/>
          </a:bodyPr>
          <a:lstStyle/>
          <a:p>
            <a:pPr algn="ctr">
              <a:lnSpc>
                <a:spcPts val="4480"/>
              </a:lnSpc>
              <a:defRPr/>
            </a:pPr>
            <a:r>
              <a:rPr lang="en-US" sz="3200">
                <a:solidFill>
                  <a:srgbClr val="000000"/>
                </a:solidFill>
                <a:latin typeface="Canva Sans"/>
              </a:rPr>
              <a:t>This code replaces zero values with NaN in specific columns and then counts and displays the number of missing values (NaN) in each column, highlighting instances like 5 missing values in "Glucose" and 35 in "BloodPressure." The counts signify the replaced zeros, aiding in identifying missing data during data preprocessing</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F5F5F5"/>
        </a:solidFill>
      </p:bgPr>
    </p:bg>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2923864" flipH="0" flipV="0">
            <a:off x="10983650" y="-1054053"/>
            <a:ext cx="15802157" cy="9423832"/>
          </a:xfrm>
          <a:custGeom>
            <a:avLst/>
            <a:gdLst/>
            <a:ahLst/>
            <a:cxnLst/>
            <a:rect l="l" t="t" r="r" b="b"/>
            <a:pathLst>
              <a:path w="15802157" h="9423832" fill="norm" stroke="1" extrusionOk="0">
                <a:moveTo>
                  <a:pt x="0" y="0"/>
                </a:moveTo>
                <a:lnTo>
                  <a:pt x="15802158" y="0"/>
                </a:lnTo>
                <a:lnTo>
                  <a:pt x="15802158" y="9423832"/>
                </a:lnTo>
                <a:lnTo>
                  <a:pt x="0" y="9423832"/>
                </a:lnTo>
                <a:lnTo>
                  <a:pt x="0" y="0"/>
                </a:lnTo>
                <a:close/>
              </a:path>
            </a:pathLst>
          </a:custGeom>
          <a:blipFill>
            <a:blip r:embed="rId2"/>
            <a:srcRect l="0" t="0" r="0" b="0"/>
            <a:stretch/>
          </a:blipFill>
        </p:spPr>
      </p:sp>
      <p:grpSp>
        <p:nvGrpSpPr>
          <p:cNvPr id="5" name="Group 3" hidden="0"/>
          <p:cNvGrpSpPr>
            <a:grpSpLocks noChangeAspect="1"/>
          </p:cNvGrpSpPr>
          <p:nvPr isPhoto="0" userDrawn="0"/>
        </p:nvGrpSpPr>
        <p:grpSpPr bwMode="auto">
          <a:xfrm rot="5400000">
            <a:off x="15411843" y="1833495"/>
            <a:ext cx="411218" cy="411218"/>
            <a:chOff x="6705600" y="1371600"/>
            <a:chExt cx="10972800" cy="10972800"/>
          </a:xfrm>
        </p:grpSpPr>
        <p:sp>
          <p:nvSpPr>
            <p:cNvPr id="6" name="Freeform 4"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grpSp>
        <p:nvGrpSpPr>
          <p:cNvPr id="7" name="Group 5" hidden="0"/>
          <p:cNvGrpSpPr>
            <a:grpSpLocks noChangeAspect="1"/>
          </p:cNvGrpSpPr>
          <p:nvPr isPhoto="0" userDrawn="0"/>
        </p:nvGrpSpPr>
        <p:grpSpPr bwMode="auto">
          <a:xfrm rot="5400000">
            <a:off x="313062" y="9548760"/>
            <a:ext cx="411218" cy="411218"/>
            <a:chOff x="6705600" y="1371600"/>
            <a:chExt cx="10972800" cy="10972800"/>
          </a:xfrm>
        </p:grpSpPr>
        <p:sp>
          <p:nvSpPr>
            <p:cNvPr id="8" name="Freeform 6"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sp>
        <p:nvSpPr>
          <p:cNvPr id="9" name="Freeform 7" hidden="0"/>
          <p:cNvSpPr/>
          <p:nvPr isPhoto="0" userDrawn="0"/>
        </p:nvSpPr>
        <p:spPr bwMode="auto">
          <a:xfrm rot="0" flipH="0" flipV="0">
            <a:off x="1601875" y="1259558"/>
            <a:ext cx="12079224" cy="6794563"/>
          </a:xfrm>
          <a:custGeom>
            <a:avLst/>
            <a:gdLst/>
            <a:ahLst/>
            <a:cxnLst/>
            <a:rect l="l" t="t" r="r" b="b"/>
            <a:pathLst>
              <a:path w="12079224" h="6794563" fill="norm" stroke="1" extrusionOk="0">
                <a:moveTo>
                  <a:pt x="0" y="0"/>
                </a:moveTo>
                <a:lnTo>
                  <a:pt x="12079223" y="0"/>
                </a:lnTo>
                <a:lnTo>
                  <a:pt x="12079223" y="6794564"/>
                </a:lnTo>
                <a:lnTo>
                  <a:pt x="0" y="6794564"/>
                </a:lnTo>
                <a:lnTo>
                  <a:pt x="0" y="0"/>
                </a:lnTo>
                <a:close/>
              </a:path>
            </a:pathLst>
          </a:custGeom>
          <a:blipFill>
            <a:blip r:embed="rId3"/>
            <a:srcRect l="0" t="0" r="0" b="0"/>
            <a:stretch/>
          </a:blipFill>
        </p:spPr>
      </p:sp>
      <p:sp>
        <p:nvSpPr>
          <p:cNvPr id="10" name="TextBox 8" hidden="0"/>
          <p:cNvSpPr txBox="1"/>
          <p:nvPr isPhoto="0" userDrawn="0"/>
        </p:nvSpPr>
        <p:spPr bwMode="auto">
          <a:xfrm rot="0">
            <a:off x="518671" y="141605"/>
            <a:ext cx="9102945" cy="887095"/>
          </a:xfrm>
          <a:prstGeom prst="rect">
            <a:avLst/>
          </a:prstGeom>
        </p:spPr>
        <p:txBody>
          <a:bodyPr lIns="0" tIns="0" rIns="0" bIns="0" rtlCol="0" anchor="t">
            <a:spAutoFit/>
          </a:bodyPr>
          <a:lstStyle/>
          <a:p>
            <a:pPr algn="ctr">
              <a:lnSpc>
                <a:spcPts val="7279"/>
              </a:lnSpc>
              <a:defRPr/>
            </a:pPr>
            <a:r>
              <a:rPr lang="en-US" sz="5200">
                <a:solidFill>
                  <a:srgbClr val="000000"/>
                </a:solidFill>
                <a:latin typeface="Canva Sans Bold"/>
              </a:rPr>
              <a:t>Pre-Processing</a:t>
            </a:r>
            <a:endParaRPr/>
          </a:p>
        </p:txBody>
      </p:sp>
      <p:sp>
        <p:nvSpPr>
          <p:cNvPr id="11" name="TextBox 9" hidden="0"/>
          <p:cNvSpPr txBox="1"/>
          <p:nvPr isPhoto="0" userDrawn="0"/>
        </p:nvSpPr>
        <p:spPr bwMode="auto">
          <a:xfrm rot="0">
            <a:off x="313062" y="8225572"/>
            <a:ext cx="16923395" cy="1526540"/>
          </a:xfrm>
          <a:prstGeom prst="rect">
            <a:avLst/>
          </a:prstGeom>
        </p:spPr>
        <p:txBody>
          <a:bodyPr lIns="0" tIns="0" rIns="0" bIns="0" rtlCol="0" anchor="t">
            <a:spAutoFit/>
          </a:bodyPr>
          <a:lstStyle/>
          <a:p>
            <a:pPr algn="ctr">
              <a:lnSpc>
                <a:spcPts val="4060"/>
              </a:lnSpc>
              <a:defRPr/>
            </a:pPr>
            <a:r>
              <a:rPr lang="en-US" sz="2900">
                <a:solidFill>
                  <a:srgbClr val="000000"/>
                </a:solidFill>
                <a:latin typeface="Canva Sans"/>
              </a:rPr>
              <a:t>This code performs feature scaling using MinMaxScaler on selected features  and splits the dataset into training and testing sets, ensuring balanced outcome distribution. The resulting dimensions show X_train, X_test, Y_train, and Y_test shapes.</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F5F5F5"/>
        </a:solidFill>
      </p:bgPr>
    </p:bg>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2923864" flipH="0" flipV="0">
            <a:off x="10983650" y="-1054053"/>
            <a:ext cx="15802157" cy="9423832"/>
          </a:xfrm>
          <a:custGeom>
            <a:avLst/>
            <a:gdLst/>
            <a:ahLst/>
            <a:cxnLst/>
            <a:rect l="l" t="t" r="r" b="b"/>
            <a:pathLst>
              <a:path w="15802157" h="9423832" fill="norm" stroke="1" extrusionOk="0">
                <a:moveTo>
                  <a:pt x="0" y="0"/>
                </a:moveTo>
                <a:lnTo>
                  <a:pt x="15802158" y="0"/>
                </a:lnTo>
                <a:lnTo>
                  <a:pt x="15802158" y="9423832"/>
                </a:lnTo>
                <a:lnTo>
                  <a:pt x="0" y="9423832"/>
                </a:lnTo>
                <a:lnTo>
                  <a:pt x="0" y="0"/>
                </a:lnTo>
                <a:close/>
              </a:path>
            </a:pathLst>
          </a:custGeom>
          <a:blipFill>
            <a:blip r:embed="rId2"/>
            <a:srcRect l="0" t="0" r="0" b="0"/>
            <a:stretch/>
          </a:blipFill>
        </p:spPr>
      </p:sp>
      <p:grpSp>
        <p:nvGrpSpPr>
          <p:cNvPr id="5" name="Group 3" hidden="0"/>
          <p:cNvGrpSpPr>
            <a:grpSpLocks noChangeAspect="1"/>
          </p:cNvGrpSpPr>
          <p:nvPr isPhoto="0" userDrawn="0"/>
        </p:nvGrpSpPr>
        <p:grpSpPr bwMode="auto">
          <a:xfrm rot="5400000">
            <a:off x="15411843" y="1833495"/>
            <a:ext cx="411218" cy="411218"/>
            <a:chOff x="6705600" y="1371600"/>
            <a:chExt cx="10972800" cy="10972800"/>
          </a:xfrm>
        </p:grpSpPr>
        <p:sp>
          <p:nvSpPr>
            <p:cNvPr id="6" name="Freeform 4"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grpSp>
        <p:nvGrpSpPr>
          <p:cNvPr id="7" name="Group 5" hidden="0"/>
          <p:cNvGrpSpPr>
            <a:grpSpLocks noChangeAspect="1"/>
          </p:cNvGrpSpPr>
          <p:nvPr isPhoto="0" userDrawn="0"/>
        </p:nvGrpSpPr>
        <p:grpSpPr bwMode="auto">
          <a:xfrm rot="5400000">
            <a:off x="313062" y="9548760"/>
            <a:ext cx="411218" cy="411218"/>
            <a:chOff x="6705600" y="1371600"/>
            <a:chExt cx="10972800" cy="10972800"/>
          </a:xfrm>
        </p:grpSpPr>
        <p:sp>
          <p:nvSpPr>
            <p:cNvPr id="8" name="Freeform 6"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sp>
        <p:nvSpPr>
          <p:cNvPr id="9" name="Freeform 7" hidden="0"/>
          <p:cNvSpPr/>
          <p:nvPr isPhoto="0" userDrawn="0"/>
        </p:nvSpPr>
        <p:spPr bwMode="auto">
          <a:xfrm rot="0" flipH="0" flipV="0">
            <a:off x="2846037" y="1652815"/>
            <a:ext cx="10791868" cy="5993956"/>
          </a:xfrm>
          <a:custGeom>
            <a:avLst/>
            <a:gdLst/>
            <a:ahLst/>
            <a:cxnLst/>
            <a:rect l="l" t="t" r="r" b="b"/>
            <a:pathLst>
              <a:path w="10791868" h="5993956" fill="norm" stroke="1" extrusionOk="0">
                <a:moveTo>
                  <a:pt x="0" y="0"/>
                </a:moveTo>
                <a:lnTo>
                  <a:pt x="10791869" y="0"/>
                </a:lnTo>
                <a:lnTo>
                  <a:pt x="10791869" y="5993956"/>
                </a:lnTo>
                <a:lnTo>
                  <a:pt x="0" y="5993956"/>
                </a:lnTo>
                <a:lnTo>
                  <a:pt x="0" y="0"/>
                </a:lnTo>
                <a:close/>
              </a:path>
            </a:pathLst>
          </a:custGeom>
          <a:blipFill>
            <a:blip r:embed="rId3"/>
            <a:srcRect l="2972" t="20558" r="38759" b="21907"/>
            <a:stretch/>
          </a:blipFill>
        </p:spPr>
      </p:sp>
      <p:sp>
        <p:nvSpPr>
          <p:cNvPr id="10" name="TextBox 8" hidden="0"/>
          <p:cNvSpPr txBox="1"/>
          <p:nvPr isPhoto="0" userDrawn="0"/>
        </p:nvSpPr>
        <p:spPr bwMode="auto">
          <a:xfrm rot="0">
            <a:off x="1028700" y="537527"/>
            <a:ext cx="6193396" cy="887095"/>
          </a:xfrm>
          <a:prstGeom prst="rect">
            <a:avLst/>
          </a:prstGeom>
        </p:spPr>
        <p:txBody>
          <a:bodyPr lIns="0" tIns="0" rIns="0" bIns="0" rtlCol="0" anchor="t">
            <a:spAutoFit/>
          </a:bodyPr>
          <a:lstStyle/>
          <a:p>
            <a:pPr algn="ctr">
              <a:lnSpc>
                <a:spcPts val="7279"/>
              </a:lnSpc>
              <a:defRPr/>
            </a:pPr>
            <a:r>
              <a:rPr lang="en-US" sz="5200">
                <a:solidFill>
                  <a:srgbClr val="000000"/>
                </a:solidFill>
                <a:latin typeface="Canva Sans Bold"/>
              </a:rPr>
              <a:t>Data Modelling</a:t>
            </a:r>
            <a:endParaRPr/>
          </a:p>
        </p:txBody>
      </p:sp>
      <p:sp>
        <p:nvSpPr>
          <p:cNvPr id="11" name="TextBox 9" hidden="0"/>
          <p:cNvSpPr txBox="1"/>
          <p:nvPr isPhoto="0" userDrawn="0"/>
        </p:nvSpPr>
        <p:spPr bwMode="auto">
          <a:xfrm rot="0">
            <a:off x="1301613" y="7842965"/>
            <a:ext cx="16703520" cy="1661795"/>
          </a:xfrm>
          <a:prstGeom prst="rect">
            <a:avLst/>
          </a:prstGeom>
        </p:spPr>
        <p:txBody>
          <a:bodyPr lIns="0" tIns="0" rIns="0" bIns="0" rtlCol="0" anchor="t">
            <a:spAutoFit/>
          </a:bodyPr>
          <a:lstStyle/>
          <a:p>
            <a:pPr algn="l">
              <a:lnSpc>
                <a:spcPts val="4480"/>
              </a:lnSpc>
              <a:defRPr/>
            </a:pPr>
            <a:r>
              <a:rPr lang="en-US" sz="3200">
                <a:solidFill>
                  <a:srgbClr val="000000"/>
                </a:solidFill>
                <a:latin typeface="Canva Sans"/>
              </a:rPr>
              <a:t>Six different machine learning models, including Logistic Regression, K-Nearest Neighbors, Support Vector Classifier, Naive Bayes, Decision Tree, and Random Forest, have been trained and tested on the diabetes prediction dataset.</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F5F5F5"/>
        </a:solidFill>
      </p:bgPr>
    </p:bg>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2923864" flipH="0" flipV="0">
            <a:off x="10983650" y="-1054053"/>
            <a:ext cx="15802157" cy="9423832"/>
          </a:xfrm>
          <a:custGeom>
            <a:avLst/>
            <a:gdLst/>
            <a:ahLst/>
            <a:cxnLst/>
            <a:rect l="l" t="t" r="r" b="b"/>
            <a:pathLst>
              <a:path w="15802157" h="9423832" fill="norm" stroke="1" extrusionOk="0">
                <a:moveTo>
                  <a:pt x="0" y="0"/>
                </a:moveTo>
                <a:lnTo>
                  <a:pt x="15802158" y="0"/>
                </a:lnTo>
                <a:lnTo>
                  <a:pt x="15802158" y="9423832"/>
                </a:lnTo>
                <a:lnTo>
                  <a:pt x="0" y="9423832"/>
                </a:lnTo>
                <a:lnTo>
                  <a:pt x="0" y="0"/>
                </a:lnTo>
                <a:close/>
              </a:path>
            </a:pathLst>
          </a:custGeom>
          <a:blipFill>
            <a:blip r:embed="rId2"/>
            <a:srcRect l="0" t="0" r="0" b="0"/>
            <a:stretch/>
          </a:blipFill>
        </p:spPr>
      </p:sp>
      <p:grpSp>
        <p:nvGrpSpPr>
          <p:cNvPr id="5" name="Group 3" hidden="0"/>
          <p:cNvGrpSpPr>
            <a:grpSpLocks noChangeAspect="1"/>
          </p:cNvGrpSpPr>
          <p:nvPr isPhoto="0" userDrawn="0"/>
        </p:nvGrpSpPr>
        <p:grpSpPr bwMode="auto">
          <a:xfrm rot="5400000">
            <a:off x="15411843" y="1833495"/>
            <a:ext cx="411218" cy="411218"/>
            <a:chOff x="6705600" y="1371600"/>
            <a:chExt cx="10972800" cy="10972800"/>
          </a:xfrm>
        </p:grpSpPr>
        <p:sp>
          <p:nvSpPr>
            <p:cNvPr id="6" name="Freeform 4"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grpSp>
        <p:nvGrpSpPr>
          <p:cNvPr id="7" name="Group 5" hidden="0"/>
          <p:cNvGrpSpPr>
            <a:grpSpLocks noChangeAspect="1"/>
          </p:cNvGrpSpPr>
          <p:nvPr isPhoto="0" userDrawn="0"/>
        </p:nvGrpSpPr>
        <p:grpSpPr bwMode="auto">
          <a:xfrm rot="5400000">
            <a:off x="313062" y="9548760"/>
            <a:ext cx="411218" cy="411218"/>
            <a:chOff x="6705600" y="1371600"/>
            <a:chExt cx="10972800" cy="10972800"/>
          </a:xfrm>
        </p:grpSpPr>
        <p:sp>
          <p:nvSpPr>
            <p:cNvPr id="8" name="Freeform 6"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sp>
        <p:nvSpPr>
          <p:cNvPr id="9" name="Freeform 7" hidden="0"/>
          <p:cNvSpPr/>
          <p:nvPr isPhoto="0" userDrawn="0"/>
        </p:nvSpPr>
        <p:spPr bwMode="auto">
          <a:xfrm rot="0" flipH="0" flipV="0">
            <a:off x="3199024" y="1489043"/>
            <a:ext cx="10836619" cy="5586044"/>
          </a:xfrm>
          <a:custGeom>
            <a:avLst/>
            <a:gdLst/>
            <a:ahLst/>
            <a:cxnLst/>
            <a:rect l="l" t="t" r="r" b="b"/>
            <a:pathLst>
              <a:path w="10836619" h="5586044" fill="norm" stroke="1" extrusionOk="0">
                <a:moveTo>
                  <a:pt x="0" y="0"/>
                </a:moveTo>
                <a:lnTo>
                  <a:pt x="10836618" y="0"/>
                </a:lnTo>
                <a:lnTo>
                  <a:pt x="10836618" y="5586044"/>
                </a:lnTo>
                <a:lnTo>
                  <a:pt x="0" y="5586044"/>
                </a:lnTo>
                <a:lnTo>
                  <a:pt x="0" y="0"/>
                </a:lnTo>
                <a:close/>
              </a:path>
            </a:pathLst>
          </a:custGeom>
          <a:blipFill>
            <a:blip r:embed="rId3"/>
            <a:srcRect l="4679" t="26612" r="22425" b="6586"/>
            <a:stretch/>
          </a:blipFill>
        </p:spPr>
      </p:sp>
      <p:sp>
        <p:nvSpPr>
          <p:cNvPr id="10" name="TextBox 8" hidden="0"/>
          <p:cNvSpPr txBox="1"/>
          <p:nvPr isPhoto="0" userDrawn="0"/>
        </p:nvSpPr>
        <p:spPr bwMode="auto">
          <a:xfrm rot="0">
            <a:off x="518671" y="141605"/>
            <a:ext cx="9102945" cy="887095"/>
          </a:xfrm>
          <a:prstGeom prst="rect">
            <a:avLst/>
          </a:prstGeom>
        </p:spPr>
        <p:txBody>
          <a:bodyPr lIns="0" tIns="0" rIns="0" bIns="0" rtlCol="0" anchor="t">
            <a:spAutoFit/>
          </a:bodyPr>
          <a:lstStyle/>
          <a:p>
            <a:pPr algn="ctr">
              <a:lnSpc>
                <a:spcPts val="7279"/>
              </a:lnSpc>
              <a:defRPr/>
            </a:pPr>
            <a:r>
              <a:rPr lang="en-US" sz="5200">
                <a:solidFill>
                  <a:srgbClr val="000000"/>
                </a:solidFill>
                <a:latin typeface="Canva Sans Bold"/>
              </a:rPr>
              <a:t>Model Evaluation</a:t>
            </a:r>
            <a:endParaRPr/>
          </a:p>
        </p:txBody>
      </p:sp>
      <p:sp>
        <p:nvSpPr>
          <p:cNvPr id="11" name="TextBox 9" hidden="0"/>
          <p:cNvSpPr txBox="1"/>
          <p:nvPr isPhoto="0" userDrawn="0"/>
        </p:nvSpPr>
        <p:spPr bwMode="auto">
          <a:xfrm rot="0">
            <a:off x="1028700" y="7596505"/>
            <a:ext cx="16230600" cy="1661795"/>
          </a:xfrm>
          <a:prstGeom prst="rect">
            <a:avLst/>
          </a:prstGeom>
        </p:spPr>
        <p:txBody>
          <a:bodyPr lIns="0" tIns="0" rIns="0" bIns="0" rtlCol="0" anchor="t">
            <a:spAutoFit/>
          </a:bodyPr>
          <a:lstStyle/>
          <a:p>
            <a:pPr algn="ctr">
              <a:lnSpc>
                <a:spcPts val="4480"/>
              </a:lnSpc>
              <a:defRPr/>
            </a:pPr>
            <a:r>
              <a:rPr lang="en-US" sz="3200">
                <a:solidFill>
                  <a:srgbClr val="000000"/>
                </a:solidFill>
                <a:latin typeface="Canva Sans"/>
              </a:rPr>
              <a:t>The model evaluation showcases the accuracy of multiple classifiers, such as Logistic Regression, KNN, SVC, Naive Bayes, Decision Tree, and Random Forest, in predicting diabetes outcomes.</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0" flipH="0" flipV="0">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2"/>
            <a:srcRect l="34713" t="12925" r="225" b="22014"/>
            <a:stretch/>
          </a:blipFill>
        </p:spPr>
      </p:sp>
      <p:sp>
        <p:nvSpPr>
          <p:cNvPr id="5" name="AutoShape 3" hidden="0"/>
          <p:cNvSpPr/>
          <p:nvPr isPhoto="0" userDrawn="0"/>
        </p:nvSpPr>
        <p:spPr bwMode="auto">
          <a:xfrm flipH="1">
            <a:off x="4179897" y="1996490"/>
            <a:ext cx="10610668" cy="53684"/>
          </a:xfrm>
          <a:prstGeom prst="line">
            <a:avLst/>
          </a:prstGeom>
          <a:ln w="76200" cap="flat">
            <a:solidFill>
              <a:srgbClr val="F5F5F5"/>
            </a:solidFill>
            <a:prstDash val="solid"/>
            <a:headEnd type="none" w="sm" len="sm"/>
            <a:tailEnd type="none" w="sm" len="sm"/>
          </a:ln>
        </p:spPr>
      </p:sp>
      <p:sp>
        <p:nvSpPr>
          <p:cNvPr id="6" name="TextBox 4" hidden="0"/>
          <p:cNvSpPr txBox="1"/>
          <p:nvPr isPhoto="0" userDrawn="0"/>
        </p:nvSpPr>
        <p:spPr bwMode="auto">
          <a:xfrm rot="0">
            <a:off x="165073" y="3731948"/>
            <a:ext cx="7347344" cy="652090"/>
          </a:xfrm>
          <a:prstGeom prst="rect">
            <a:avLst/>
          </a:prstGeom>
        </p:spPr>
        <p:txBody>
          <a:bodyPr lIns="0" tIns="0" rIns="0" bIns="0" rtlCol="0" anchor="t">
            <a:spAutoFit/>
          </a:bodyPr>
          <a:lstStyle/>
          <a:p>
            <a:pPr algn="ctr">
              <a:lnSpc>
                <a:spcPts val="5026"/>
              </a:lnSpc>
              <a:defRPr/>
            </a:pPr>
            <a:r>
              <a:rPr lang="en-US" sz="4550" spc="146">
                <a:solidFill>
                  <a:srgbClr val="FFFFFF"/>
                </a:solidFill>
                <a:latin typeface="Days"/>
              </a:rPr>
              <a:t>Technical:</a:t>
            </a:r>
            <a:endParaRPr/>
          </a:p>
        </p:txBody>
      </p:sp>
      <p:sp>
        <p:nvSpPr>
          <p:cNvPr id="7" name="TextBox 5" hidden="0"/>
          <p:cNvSpPr txBox="1"/>
          <p:nvPr isPhoto="0" userDrawn="0"/>
        </p:nvSpPr>
        <p:spPr bwMode="auto">
          <a:xfrm rot="0">
            <a:off x="3838745" y="827086"/>
            <a:ext cx="10610702" cy="804545"/>
          </a:xfrm>
          <a:prstGeom prst="rect">
            <a:avLst/>
          </a:prstGeom>
        </p:spPr>
        <p:txBody>
          <a:bodyPr lIns="0" tIns="0" rIns="0" bIns="0" rtlCol="0" anchor="t">
            <a:spAutoFit/>
          </a:bodyPr>
          <a:lstStyle/>
          <a:p>
            <a:pPr algn="ctr">
              <a:lnSpc>
                <a:spcPts val="6160"/>
              </a:lnSpc>
              <a:defRPr/>
            </a:pPr>
            <a:r>
              <a:rPr lang="en-US" sz="5600" spc="1595">
                <a:solidFill>
                  <a:srgbClr val="FFFFFF"/>
                </a:solidFill>
                <a:latin typeface="Open Sauce Bold"/>
              </a:rPr>
              <a:t>OUTCOMES</a:t>
            </a:r>
            <a:endParaRPr/>
          </a:p>
        </p:txBody>
      </p:sp>
      <p:sp>
        <p:nvSpPr>
          <p:cNvPr id="8" name="TextBox 6" hidden="0"/>
          <p:cNvSpPr txBox="1"/>
          <p:nvPr isPhoto="0" userDrawn="0"/>
        </p:nvSpPr>
        <p:spPr bwMode="auto">
          <a:xfrm rot="0">
            <a:off x="1028700" y="5067300"/>
            <a:ext cx="7834046" cy="2935727"/>
          </a:xfrm>
          <a:prstGeom prst="rect">
            <a:avLst/>
          </a:prstGeom>
        </p:spPr>
        <p:txBody>
          <a:bodyPr lIns="0" tIns="0" rIns="0" bIns="0" rtlCol="0" anchor="t">
            <a:spAutoFit/>
          </a:bodyPr>
          <a:lstStyle/>
          <a:p>
            <a:pPr marL="903343" lvl="1" indent="-451671" algn="l">
              <a:lnSpc>
                <a:spcPts val="5857"/>
              </a:lnSpc>
              <a:buFont typeface="Arial"/>
              <a:buChar char="•"/>
              <a:defRPr/>
            </a:pPr>
            <a:r>
              <a:rPr lang="en-US" sz="4200">
                <a:solidFill>
                  <a:srgbClr val="FFFFFF"/>
                </a:solidFill>
                <a:latin typeface="Canva Sans"/>
              </a:rPr>
              <a:t>Python Programming</a:t>
            </a:r>
            <a:endParaRPr/>
          </a:p>
          <a:p>
            <a:pPr marL="903343" lvl="1" indent="-451671" algn="l">
              <a:lnSpc>
                <a:spcPts val="5857"/>
              </a:lnSpc>
              <a:buFont typeface="Arial"/>
              <a:buChar char="•"/>
              <a:defRPr/>
            </a:pPr>
            <a:r>
              <a:rPr lang="en-US" sz="4200">
                <a:solidFill>
                  <a:srgbClr val="FFFFFF"/>
                </a:solidFill>
                <a:latin typeface="Canva Sans"/>
              </a:rPr>
              <a:t>Machine Learning Statististics</a:t>
            </a:r>
            <a:endParaRPr/>
          </a:p>
          <a:p>
            <a:pPr marL="903343" lvl="1" indent="-451671" algn="l">
              <a:lnSpc>
                <a:spcPts val="5857"/>
              </a:lnSpc>
              <a:buFont typeface="Arial"/>
              <a:buChar char="•"/>
              <a:defRPr/>
            </a:pPr>
            <a:r>
              <a:rPr lang="en-US" sz="4200">
                <a:solidFill>
                  <a:srgbClr val="FFFFFF"/>
                </a:solidFill>
                <a:latin typeface="Canva Sans"/>
              </a:rPr>
              <a:t>Data Visualisation</a:t>
            </a:r>
            <a:endParaRPr/>
          </a:p>
        </p:txBody>
      </p:sp>
      <p:sp>
        <p:nvSpPr>
          <p:cNvPr id="9" name="TextBox 7" hidden="0"/>
          <p:cNvSpPr txBox="1"/>
          <p:nvPr isPhoto="0" userDrawn="0"/>
        </p:nvSpPr>
        <p:spPr bwMode="auto">
          <a:xfrm rot="0">
            <a:off x="8862746" y="3741473"/>
            <a:ext cx="6944933" cy="638420"/>
          </a:xfrm>
          <a:prstGeom prst="rect">
            <a:avLst/>
          </a:prstGeom>
        </p:spPr>
        <p:txBody>
          <a:bodyPr lIns="0" tIns="0" rIns="0" bIns="0" rtlCol="0" anchor="t">
            <a:spAutoFit/>
          </a:bodyPr>
          <a:lstStyle/>
          <a:p>
            <a:pPr algn="ctr">
              <a:lnSpc>
                <a:spcPts val="4971"/>
              </a:lnSpc>
              <a:defRPr/>
            </a:pPr>
            <a:r>
              <a:rPr lang="en-US" sz="4500" spc="144">
                <a:solidFill>
                  <a:srgbClr val="FFFFFF"/>
                </a:solidFill>
                <a:latin typeface="Days"/>
              </a:rPr>
              <a:t>Non-Technical:</a:t>
            </a:r>
            <a:endParaRPr/>
          </a:p>
        </p:txBody>
      </p:sp>
      <p:sp>
        <p:nvSpPr>
          <p:cNvPr id="10" name="TextBox 8" hidden="0"/>
          <p:cNvSpPr txBox="1"/>
          <p:nvPr isPhoto="0" userDrawn="0"/>
        </p:nvSpPr>
        <p:spPr bwMode="auto">
          <a:xfrm rot="0">
            <a:off x="9144096" y="5067300"/>
            <a:ext cx="7834046" cy="2935727"/>
          </a:xfrm>
          <a:prstGeom prst="rect">
            <a:avLst/>
          </a:prstGeom>
        </p:spPr>
        <p:txBody>
          <a:bodyPr lIns="0" tIns="0" rIns="0" bIns="0" rtlCol="0" anchor="t">
            <a:spAutoFit/>
          </a:bodyPr>
          <a:lstStyle/>
          <a:p>
            <a:pPr marL="903343" lvl="1" indent="-451671" algn="l">
              <a:lnSpc>
                <a:spcPts val="5857"/>
              </a:lnSpc>
              <a:buFont typeface="Arial"/>
              <a:buChar char="•"/>
              <a:defRPr/>
            </a:pPr>
            <a:r>
              <a:rPr lang="en-US" sz="4200">
                <a:solidFill>
                  <a:srgbClr val="FFFFFF"/>
                </a:solidFill>
                <a:latin typeface="Canva Sans"/>
              </a:rPr>
              <a:t>Problem Solving</a:t>
            </a:r>
            <a:endParaRPr/>
          </a:p>
          <a:p>
            <a:pPr marL="903343" lvl="1" indent="-451671" algn="l">
              <a:lnSpc>
                <a:spcPts val="5857"/>
              </a:lnSpc>
              <a:buFont typeface="Arial"/>
              <a:buChar char="•"/>
              <a:defRPr/>
            </a:pPr>
            <a:r>
              <a:rPr lang="en-US" sz="4200">
                <a:solidFill>
                  <a:srgbClr val="FFFFFF"/>
                </a:solidFill>
                <a:latin typeface="Canva Sans"/>
              </a:rPr>
              <a:t>Personal Growth</a:t>
            </a:r>
            <a:endParaRPr/>
          </a:p>
          <a:p>
            <a:pPr marL="903343" lvl="1" indent="-451671" algn="l">
              <a:lnSpc>
                <a:spcPts val="5857"/>
              </a:lnSpc>
              <a:buFont typeface="Arial"/>
              <a:buChar char="•"/>
              <a:defRPr/>
            </a:pPr>
            <a:r>
              <a:rPr lang="en-US" sz="4200">
                <a:solidFill>
                  <a:srgbClr val="FFFFFF"/>
                </a:solidFill>
                <a:latin typeface="Canva Sans"/>
              </a:rPr>
              <a:t>Time Management</a:t>
            </a:r>
            <a:endParaRPr/>
          </a:p>
          <a:p>
            <a:pPr marL="903343" lvl="1" indent="-451671" algn="l">
              <a:lnSpc>
                <a:spcPts val="5857"/>
              </a:lnSpc>
              <a:buFont typeface="Arial"/>
              <a:buChar char="•"/>
              <a:defRPr/>
            </a:pPr>
            <a:r>
              <a:rPr lang="en-US" sz="4200">
                <a:solidFill>
                  <a:srgbClr val="FFFFFF"/>
                </a:solidFill>
                <a:latin typeface="Canva Sans"/>
              </a:rPr>
              <a:t>Critical Thinking</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0" flipH="0" flipV="0">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2"/>
            <a:srcRect l="34713" t="12925" r="225" b="22014"/>
            <a:stretch/>
          </a:blipFill>
        </p:spPr>
      </p:sp>
      <p:sp>
        <p:nvSpPr>
          <p:cNvPr id="5" name="AutoShape 3" hidden="0"/>
          <p:cNvSpPr/>
          <p:nvPr isPhoto="0" userDrawn="0"/>
        </p:nvSpPr>
        <p:spPr bwMode="auto">
          <a:xfrm flipH="1">
            <a:off x="3629000" y="3387337"/>
            <a:ext cx="10610668" cy="53684"/>
          </a:xfrm>
          <a:prstGeom prst="line">
            <a:avLst/>
          </a:prstGeom>
          <a:ln w="76200" cap="flat">
            <a:solidFill>
              <a:srgbClr val="F5F5F5"/>
            </a:solidFill>
            <a:prstDash val="solid"/>
            <a:headEnd type="none" w="sm" len="sm"/>
            <a:tailEnd type="none" w="sm" len="sm"/>
          </a:ln>
        </p:spPr>
      </p:sp>
      <p:sp>
        <p:nvSpPr>
          <p:cNvPr id="6" name="TextBox 4" hidden="0"/>
          <p:cNvSpPr txBox="1"/>
          <p:nvPr isPhoto="0" userDrawn="0"/>
        </p:nvSpPr>
        <p:spPr bwMode="auto">
          <a:xfrm rot="0">
            <a:off x="3214438" y="833244"/>
            <a:ext cx="10610702" cy="774700"/>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Days"/>
              </a:rPr>
              <a:t>Table of</a:t>
            </a:r>
            <a:endParaRPr/>
          </a:p>
        </p:txBody>
      </p:sp>
      <p:sp>
        <p:nvSpPr>
          <p:cNvPr id="7" name="TextBox 5" hidden="0"/>
          <p:cNvSpPr txBox="1"/>
          <p:nvPr isPhoto="0" userDrawn="0"/>
        </p:nvSpPr>
        <p:spPr bwMode="auto">
          <a:xfrm rot="0">
            <a:off x="3713044" y="5572338"/>
            <a:ext cx="2097071" cy="652653"/>
          </a:xfrm>
          <a:prstGeom prst="rect">
            <a:avLst/>
          </a:prstGeom>
        </p:spPr>
        <p:txBody>
          <a:bodyPr lIns="0" tIns="0" rIns="0" bIns="0" rtlCol="0" anchor="t">
            <a:spAutoFit/>
          </a:bodyPr>
          <a:lstStyle/>
          <a:p>
            <a:pPr algn="ctr">
              <a:lnSpc>
                <a:spcPts val="2646"/>
              </a:lnSpc>
              <a:defRPr/>
            </a:pPr>
            <a:r>
              <a:rPr lang="en-US" sz="1800">
                <a:solidFill>
                  <a:srgbClr val="FFFFFF"/>
                </a:solidFill>
                <a:latin typeface="Open Sauce Light"/>
              </a:rPr>
              <a:t>About The Company</a:t>
            </a:r>
            <a:endParaRPr/>
          </a:p>
        </p:txBody>
      </p:sp>
      <p:sp>
        <p:nvSpPr>
          <p:cNvPr id="8" name="TextBox 6" hidden="0"/>
          <p:cNvSpPr txBox="1"/>
          <p:nvPr isPhoto="0" userDrawn="0"/>
        </p:nvSpPr>
        <p:spPr bwMode="auto">
          <a:xfrm rot="0">
            <a:off x="3628807" y="4643028"/>
            <a:ext cx="2265543" cy="784225"/>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Open Sauce Medium"/>
              </a:rPr>
              <a:t>01</a:t>
            </a:r>
            <a:endParaRPr/>
          </a:p>
        </p:txBody>
      </p:sp>
      <p:sp>
        <p:nvSpPr>
          <p:cNvPr id="9" name="TextBox 7" hidden="0"/>
          <p:cNvSpPr txBox="1"/>
          <p:nvPr isPhoto="0" userDrawn="0"/>
        </p:nvSpPr>
        <p:spPr bwMode="auto">
          <a:xfrm rot="0">
            <a:off x="6494264" y="4643028"/>
            <a:ext cx="2265543" cy="784225"/>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Open Sauce Medium"/>
              </a:rPr>
              <a:t>02</a:t>
            </a:r>
            <a:endParaRPr/>
          </a:p>
        </p:txBody>
      </p:sp>
      <p:sp>
        <p:nvSpPr>
          <p:cNvPr id="10" name="TextBox 8" hidden="0"/>
          <p:cNvSpPr txBox="1"/>
          <p:nvPr isPhoto="0" userDrawn="0"/>
        </p:nvSpPr>
        <p:spPr bwMode="auto">
          <a:xfrm rot="0">
            <a:off x="9426884" y="4643028"/>
            <a:ext cx="2265543" cy="784225"/>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Open Sauce Medium"/>
              </a:rPr>
              <a:t>03</a:t>
            </a:r>
            <a:endParaRPr/>
          </a:p>
        </p:txBody>
      </p:sp>
      <p:sp>
        <p:nvSpPr>
          <p:cNvPr id="11" name="TextBox 9" hidden="0"/>
          <p:cNvSpPr txBox="1"/>
          <p:nvPr isPhoto="0" userDrawn="0"/>
        </p:nvSpPr>
        <p:spPr bwMode="auto">
          <a:xfrm rot="0">
            <a:off x="12692368" y="4643028"/>
            <a:ext cx="2265543" cy="784225"/>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Open Sauce Medium"/>
              </a:rPr>
              <a:t>04</a:t>
            </a:r>
            <a:endParaRPr/>
          </a:p>
        </p:txBody>
      </p:sp>
      <p:sp>
        <p:nvSpPr>
          <p:cNvPr id="12" name="TextBox 10" hidden="0"/>
          <p:cNvSpPr txBox="1"/>
          <p:nvPr isPhoto="0" userDrawn="0"/>
        </p:nvSpPr>
        <p:spPr bwMode="auto">
          <a:xfrm rot="0">
            <a:off x="6662736" y="5572338"/>
            <a:ext cx="2097071" cy="319278"/>
          </a:xfrm>
          <a:prstGeom prst="rect">
            <a:avLst/>
          </a:prstGeom>
        </p:spPr>
        <p:txBody>
          <a:bodyPr lIns="0" tIns="0" rIns="0" bIns="0" rtlCol="0" anchor="t">
            <a:spAutoFit/>
          </a:bodyPr>
          <a:lstStyle/>
          <a:p>
            <a:pPr algn="ctr">
              <a:lnSpc>
                <a:spcPts val="2646"/>
              </a:lnSpc>
              <a:defRPr/>
            </a:pPr>
            <a:r>
              <a:rPr lang="en-US" sz="1800">
                <a:solidFill>
                  <a:srgbClr val="FFFFFF"/>
                </a:solidFill>
                <a:latin typeface="Open Sauce Light"/>
              </a:rPr>
              <a:t>Tasks Performed</a:t>
            </a:r>
            <a:endParaRPr/>
          </a:p>
        </p:txBody>
      </p:sp>
      <p:sp>
        <p:nvSpPr>
          <p:cNvPr id="13" name="TextBox 11" hidden="0"/>
          <p:cNvSpPr txBox="1"/>
          <p:nvPr isPhoto="0" userDrawn="0"/>
        </p:nvSpPr>
        <p:spPr bwMode="auto">
          <a:xfrm rot="0">
            <a:off x="9612429" y="5572338"/>
            <a:ext cx="2097071" cy="652653"/>
          </a:xfrm>
          <a:prstGeom prst="rect">
            <a:avLst/>
          </a:prstGeom>
        </p:spPr>
        <p:txBody>
          <a:bodyPr lIns="0" tIns="0" rIns="0" bIns="0" rtlCol="0" anchor="t">
            <a:spAutoFit/>
          </a:bodyPr>
          <a:lstStyle/>
          <a:p>
            <a:pPr algn="ctr">
              <a:lnSpc>
                <a:spcPts val="2646"/>
              </a:lnSpc>
              <a:defRPr/>
            </a:pPr>
            <a:r>
              <a:rPr lang="en-US" sz="1800">
                <a:solidFill>
                  <a:srgbClr val="FFFFFF"/>
                </a:solidFill>
                <a:latin typeface="Open Sauce Light"/>
              </a:rPr>
              <a:t>About The Internship</a:t>
            </a:r>
            <a:endParaRPr/>
          </a:p>
        </p:txBody>
      </p:sp>
      <p:sp>
        <p:nvSpPr>
          <p:cNvPr id="14" name="TextBox 12" hidden="0"/>
          <p:cNvSpPr txBox="1"/>
          <p:nvPr isPhoto="0" userDrawn="0"/>
        </p:nvSpPr>
        <p:spPr bwMode="auto">
          <a:xfrm rot="0">
            <a:off x="12562122" y="5572338"/>
            <a:ext cx="3304221" cy="652653"/>
          </a:xfrm>
          <a:prstGeom prst="rect">
            <a:avLst/>
          </a:prstGeom>
        </p:spPr>
        <p:txBody>
          <a:bodyPr lIns="0" tIns="0" rIns="0" bIns="0" rtlCol="0" anchor="t">
            <a:spAutoFit/>
          </a:bodyPr>
          <a:lstStyle/>
          <a:p>
            <a:pPr algn="ctr">
              <a:lnSpc>
                <a:spcPts val="2646"/>
              </a:lnSpc>
              <a:defRPr/>
            </a:pPr>
            <a:r>
              <a:rPr lang="en-US" sz="1800">
                <a:solidFill>
                  <a:srgbClr val="FFFFFF"/>
                </a:solidFill>
                <a:latin typeface="Open Sauce Light"/>
              </a:rPr>
              <a:t>Internship Content(Description and Features)</a:t>
            </a:r>
            <a:endParaRPr/>
          </a:p>
        </p:txBody>
      </p:sp>
      <p:sp>
        <p:nvSpPr>
          <p:cNvPr id="15" name="TextBox 13" hidden="0"/>
          <p:cNvSpPr txBox="1"/>
          <p:nvPr isPhoto="0" userDrawn="0"/>
        </p:nvSpPr>
        <p:spPr bwMode="auto">
          <a:xfrm rot="0">
            <a:off x="3713044" y="7666072"/>
            <a:ext cx="2097071" cy="652653"/>
          </a:xfrm>
          <a:prstGeom prst="rect">
            <a:avLst/>
          </a:prstGeom>
        </p:spPr>
        <p:txBody>
          <a:bodyPr lIns="0" tIns="0" rIns="0" bIns="0" rtlCol="0" anchor="t">
            <a:spAutoFit/>
          </a:bodyPr>
          <a:lstStyle/>
          <a:p>
            <a:pPr algn="ctr">
              <a:lnSpc>
                <a:spcPts val="2646"/>
              </a:lnSpc>
              <a:defRPr/>
            </a:pPr>
            <a:r>
              <a:rPr lang="en-US" sz="1800">
                <a:solidFill>
                  <a:srgbClr val="FFFFFF"/>
                </a:solidFill>
                <a:latin typeface="Open Sauce Light"/>
              </a:rPr>
              <a:t>Project Implementation</a:t>
            </a:r>
            <a:endParaRPr/>
          </a:p>
        </p:txBody>
      </p:sp>
      <p:sp>
        <p:nvSpPr>
          <p:cNvPr id="16" name="TextBox 14" hidden="0"/>
          <p:cNvSpPr txBox="1"/>
          <p:nvPr isPhoto="0" userDrawn="0"/>
        </p:nvSpPr>
        <p:spPr bwMode="auto">
          <a:xfrm rot="0">
            <a:off x="3628807" y="6736761"/>
            <a:ext cx="2265543" cy="784225"/>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Open Sauce Medium"/>
              </a:rPr>
              <a:t>05</a:t>
            </a:r>
            <a:endParaRPr/>
          </a:p>
        </p:txBody>
      </p:sp>
      <p:sp>
        <p:nvSpPr>
          <p:cNvPr id="17" name="TextBox 15" hidden="0"/>
          <p:cNvSpPr txBox="1"/>
          <p:nvPr isPhoto="0" userDrawn="0"/>
        </p:nvSpPr>
        <p:spPr bwMode="auto">
          <a:xfrm rot="0">
            <a:off x="6494264" y="6736761"/>
            <a:ext cx="2265543" cy="784225"/>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Open Sauce Medium"/>
              </a:rPr>
              <a:t>06</a:t>
            </a:r>
            <a:endParaRPr/>
          </a:p>
        </p:txBody>
      </p:sp>
      <p:sp>
        <p:nvSpPr>
          <p:cNvPr id="18" name="TextBox 16" hidden="0"/>
          <p:cNvSpPr txBox="1"/>
          <p:nvPr isPhoto="0" userDrawn="0"/>
        </p:nvSpPr>
        <p:spPr bwMode="auto">
          <a:xfrm rot="0">
            <a:off x="9426884" y="6736761"/>
            <a:ext cx="2265543" cy="784225"/>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Open Sauce Medium"/>
              </a:rPr>
              <a:t>07</a:t>
            </a:r>
            <a:endParaRPr/>
          </a:p>
        </p:txBody>
      </p:sp>
      <p:sp>
        <p:nvSpPr>
          <p:cNvPr id="19" name="TextBox 17" hidden="0"/>
          <p:cNvSpPr txBox="1"/>
          <p:nvPr isPhoto="0" userDrawn="0"/>
        </p:nvSpPr>
        <p:spPr bwMode="auto">
          <a:xfrm rot="0">
            <a:off x="12359177" y="6736761"/>
            <a:ext cx="2265543" cy="784225"/>
          </a:xfrm>
          <a:prstGeom prst="rect">
            <a:avLst/>
          </a:prstGeom>
        </p:spPr>
        <p:txBody>
          <a:bodyPr lIns="0" tIns="0" rIns="0" bIns="0" rtlCol="0" anchor="t">
            <a:spAutoFit/>
          </a:bodyPr>
          <a:lstStyle/>
          <a:p>
            <a:pPr algn="ctr">
              <a:lnSpc>
                <a:spcPts val="6049"/>
              </a:lnSpc>
              <a:defRPr/>
            </a:pPr>
            <a:r>
              <a:rPr lang="en-US" sz="5500" spc="175">
                <a:solidFill>
                  <a:srgbClr val="FFFFFF"/>
                </a:solidFill>
                <a:latin typeface="Open Sauce Medium"/>
              </a:rPr>
              <a:t>08</a:t>
            </a:r>
            <a:endParaRPr/>
          </a:p>
        </p:txBody>
      </p:sp>
      <p:sp>
        <p:nvSpPr>
          <p:cNvPr id="20" name="TextBox 18" hidden="0"/>
          <p:cNvSpPr txBox="1"/>
          <p:nvPr isPhoto="0" userDrawn="0"/>
        </p:nvSpPr>
        <p:spPr bwMode="auto">
          <a:xfrm rot="0">
            <a:off x="6662736" y="7666072"/>
            <a:ext cx="2097071" cy="652653"/>
          </a:xfrm>
          <a:prstGeom prst="rect">
            <a:avLst/>
          </a:prstGeom>
        </p:spPr>
        <p:txBody>
          <a:bodyPr lIns="0" tIns="0" rIns="0" bIns="0" rtlCol="0" anchor="t">
            <a:spAutoFit/>
          </a:bodyPr>
          <a:lstStyle/>
          <a:p>
            <a:pPr algn="ctr">
              <a:lnSpc>
                <a:spcPts val="2646"/>
              </a:lnSpc>
              <a:defRPr/>
            </a:pPr>
            <a:r>
              <a:rPr lang="en-US" sz="1800">
                <a:solidFill>
                  <a:srgbClr val="FFFFFF"/>
                </a:solidFill>
                <a:latin typeface="Open Sauce Light"/>
              </a:rPr>
              <a:t>Machine Learning Algorithms</a:t>
            </a:r>
            <a:endParaRPr/>
          </a:p>
        </p:txBody>
      </p:sp>
      <p:sp>
        <p:nvSpPr>
          <p:cNvPr id="21" name="TextBox 19" hidden="0"/>
          <p:cNvSpPr txBox="1"/>
          <p:nvPr isPhoto="0" userDrawn="0"/>
        </p:nvSpPr>
        <p:spPr bwMode="auto">
          <a:xfrm rot="0">
            <a:off x="9612429" y="7666072"/>
            <a:ext cx="2097071" cy="319278"/>
          </a:xfrm>
          <a:prstGeom prst="rect">
            <a:avLst/>
          </a:prstGeom>
        </p:spPr>
        <p:txBody>
          <a:bodyPr lIns="0" tIns="0" rIns="0" bIns="0" rtlCol="0" anchor="t">
            <a:spAutoFit/>
          </a:bodyPr>
          <a:lstStyle/>
          <a:p>
            <a:pPr algn="ctr">
              <a:lnSpc>
                <a:spcPts val="2646"/>
              </a:lnSpc>
              <a:defRPr/>
            </a:pPr>
            <a:r>
              <a:rPr lang="en-US" sz="1800">
                <a:solidFill>
                  <a:srgbClr val="FFFFFF"/>
                </a:solidFill>
                <a:latin typeface="Open Sauce Light"/>
              </a:rPr>
              <a:t>Outcomes</a:t>
            </a:r>
            <a:endParaRPr/>
          </a:p>
        </p:txBody>
      </p:sp>
      <p:sp>
        <p:nvSpPr>
          <p:cNvPr id="22" name="TextBox 20" hidden="0"/>
          <p:cNvSpPr txBox="1"/>
          <p:nvPr isPhoto="0" userDrawn="0"/>
        </p:nvSpPr>
        <p:spPr bwMode="auto">
          <a:xfrm rot="0">
            <a:off x="12562122" y="7666072"/>
            <a:ext cx="2097071" cy="319278"/>
          </a:xfrm>
          <a:prstGeom prst="rect">
            <a:avLst/>
          </a:prstGeom>
        </p:spPr>
        <p:txBody>
          <a:bodyPr lIns="0" tIns="0" rIns="0" bIns="0" rtlCol="0" anchor="t">
            <a:spAutoFit/>
          </a:bodyPr>
          <a:lstStyle/>
          <a:p>
            <a:pPr algn="ctr">
              <a:lnSpc>
                <a:spcPts val="2646"/>
              </a:lnSpc>
              <a:defRPr/>
            </a:pPr>
            <a:r>
              <a:rPr lang="en-US" sz="1800">
                <a:solidFill>
                  <a:srgbClr val="FFFFFF"/>
                </a:solidFill>
                <a:latin typeface="Open Sauce Light"/>
              </a:rPr>
              <a:t>Conclusion</a:t>
            </a:r>
            <a:endParaRPr/>
          </a:p>
        </p:txBody>
      </p:sp>
      <p:sp>
        <p:nvSpPr>
          <p:cNvPr id="23" name="TextBox 21" hidden="0"/>
          <p:cNvSpPr txBox="1"/>
          <p:nvPr isPhoto="0" userDrawn="0"/>
        </p:nvSpPr>
        <p:spPr bwMode="auto">
          <a:xfrm rot="0">
            <a:off x="3628807" y="1925335"/>
            <a:ext cx="10610702" cy="1088390"/>
          </a:xfrm>
          <a:prstGeom prst="rect">
            <a:avLst/>
          </a:prstGeom>
        </p:spPr>
        <p:txBody>
          <a:bodyPr lIns="0" tIns="0" rIns="0" bIns="0" rtlCol="0" anchor="t">
            <a:spAutoFit/>
          </a:bodyPr>
          <a:lstStyle/>
          <a:p>
            <a:pPr algn="ctr">
              <a:lnSpc>
                <a:spcPts val="8470"/>
              </a:lnSpc>
              <a:defRPr/>
            </a:pPr>
            <a:r>
              <a:rPr lang="en-US" sz="7700" spc="2194">
                <a:solidFill>
                  <a:srgbClr val="FFFFFF"/>
                </a:solidFill>
                <a:latin typeface="Open Sauce Medium"/>
              </a:rPr>
              <a:t>CONTENTS</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147453" flipH="0" flipV="0">
            <a:off x="-212140" y="-387358"/>
            <a:ext cx="18712279" cy="11061714"/>
          </a:xfrm>
          <a:custGeom>
            <a:avLst/>
            <a:gdLst/>
            <a:ahLst/>
            <a:cxnLst/>
            <a:rect l="l" t="t" r="r" b="b"/>
            <a:pathLst>
              <a:path w="18712279" h="11061715" fill="norm" stroke="1" extrusionOk="0">
                <a:moveTo>
                  <a:pt x="441100" y="0"/>
                </a:moveTo>
                <a:lnTo>
                  <a:pt x="18712280" y="784177"/>
                </a:lnTo>
                <a:lnTo>
                  <a:pt x="18271180" y="11061716"/>
                </a:lnTo>
                <a:lnTo>
                  <a:pt x="0" y="10277539"/>
                </a:lnTo>
                <a:lnTo>
                  <a:pt x="441100" y="0"/>
                </a:lnTo>
                <a:close/>
              </a:path>
            </a:pathLst>
          </a:custGeom>
          <a:blipFill>
            <a:blip r:embed="rId2"/>
            <a:srcRect l="5547" t="8980" r="36361" b="29969"/>
            <a:stretch/>
          </a:blipFill>
        </p:spPr>
      </p:sp>
      <p:sp>
        <p:nvSpPr>
          <p:cNvPr id="5" name="AutoShape 3" hidden="0"/>
          <p:cNvSpPr/>
          <p:nvPr isPhoto="0" userDrawn="0"/>
        </p:nvSpPr>
        <p:spPr bwMode="auto">
          <a:xfrm>
            <a:off x="2447002" y="2041659"/>
            <a:ext cx="9526284" cy="0"/>
          </a:xfrm>
          <a:prstGeom prst="line">
            <a:avLst/>
          </a:prstGeom>
          <a:ln w="76200" cap="rnd">
            <a:solidFill>
              <a:srgbClr val="F5F5F5"/>
            </a:solidFill>
            <a:prstDash val="solid"/>
            <a:headEnd type="none" w="sm" len="sm"/>
            <a:tailEnd type="none" w="sm" len="sm"/>
          </a:ln>
        </p:spPr>
      </p:sp>
      <p:sp>
        <p:nvSpPr>
          <p:cNvPr id="6" name="TextBox 4" hidden="0"/>
          <p:cNvSpPr txBox="1"/>
          <p:nvPr isPhoto="0" userDrawn="0"/>
        </p:nvSpPr>
        <p:spPr bwMode="auto">
          <a:xfrm rot="0">
            <a:off x="4069137" y="837233"/>
            <a:ext cx="6282013" cy="847725"/>
          </a:xfrm>
          <a:prstGeom prst="rect">
            <a:avLst/>
          </a:prstGeom>
        </p:spPr>
        <p:txBody>
          <a:bodyPr lIns="0" tIns="0" rIns="0" bIns="0" rtlCol="0" anchor="t">
            <a:spAutoFit/>
          </a:bodyPr>
          <a:lstStyle/>
          <a:p>
            <a:pPr algn="just">
              <a:lnSpc>
                <a:spcPts val="6598"/>
              </a:lnSpc>
              <a:defRPr/>
            </a:pPr>
            <a:r>
              <a:rPr lang="en-US" sz="6000" spc="431">
                <a:solidFill>
                  <a:srgbClr val="FFFFFF"/>
                </a:solidFill>
                <a:latin typeface="Open Sauce Bold"/>
              </a:rPr>
              <a:t>CONCLUSION</a:t>
            </a:r>
            <a:endParaRPr/>
          </a:p>
        </p:txBody>
      </p:sp>
      <p:sp>
        <p:nvSpPr>
          <p:cNvPr id="7" name="TextBox 5" hidden="0"/>
          <p:cNvSpPr txBox="1"/>
          <p:nvPr isPhoto="0" userDrawn="0"/>
        </p:nvSpPr>
        <p:spPr bwMode="auto">
          <a:xfrm rot="0">
            <a:off x="1028700" y="2804163"/>
            <a:ext cx="15026957" cy="6341618"/>
          </a:xfrm>
          <a:prstGeom prst="rect">
            <a:avLst/>
          </a:prstGeom>
        </p:spPr>
        <p:txBody>
          <a:bodyPr lIns="0" tIns="0" rIns="0" bIns="0" rtlCol="0" anchor="t">
            <a:spAutoFit/>
          </a:bodyPr>
          <a:lstStyle/>
          <a:p>
            <a:pPr marL="690881" lvl="1" indent="-345440" algn="l">
              <a:lnSpc>
                <a:spcPts val="5055"/>
              </a:lnSpc>
              <a:buFont typeface="Arial"/>
              <a:buChar char="•"/>
              <a:defRPr/>
            </a:pPr>
            <a:r>
              <a:rPr lang="en-US" sz="3200">
                <a:solidFill>
                  <a:srgbClr val="FFFFFF"/>
                </a:solidFill>
                <a:latin typeface="Canva Sans"/>
              </a:rPr>
              <a:t>In this project, we applied machine learning techniques to construct predictive models for distinguishing diabetes cases, predicting whether an individual is diabetic or not, leveraging essential features.</a:t>
            </a:r>
            <a:endParaRPr/>
          </a:p>
          <a:p>
            <a:pPr marL="690881" lvl="1" indent="-345440" algn="l">
              <a:lnSpc>
                <a:spcPts val="5055"/>
              </a:lnSpc>
              <a:buFont typeface="Arial"/>
              <a:buChar char="•"/>
              <a:defRPr/>
            </a:pPr>
            <a:r>
              <a:rPr lang="en-US" sz="3200">
                <a:solidFill>
                  <a:srgbClr val="FFFFFF"/>
                </a:solidFill>
                <a:latin typeface="Canva Sans"/>
              </a:rPr>
              <a:t>Through extensive data pre-processing, feature selection, and model evaluation, we achieved promising results in predicting Diabetes.</a:t>
            </a:r>
            <a:endParaRPr/>
          </a:p>
          <a:p>
            <a:pPr marL="690881" lvl="1" indent="-345440" algn="l">
              <a:lnSpc>
                <a:spcPts val="5055"/>
              </a:lnSpc>
              <a:buFont typeface="Arial"/>
              <a:buChar char="•"/>
              <a:defRPr/>
            </a:pPr>
            <a:r>
              <a:rPr lang="en-US" sz="3200">
                <a:solidFill>
                  <a:srgbClr val="FFFFFF"/>
                </a:solidFill>
                <a:latin typeface="Canva Sans"/>
              </a:rPr>
              <a:t>Our best-performing model, Support Vector Classifer, achieved an accuracy of 76.62% on the test dataset, showcasing its effectiveness in classifying diabetic cases.</a:t>
            </a:r>
            <a:endParaRPr/>
          </a:p>
          <a:p>
            <a:pPr marL="690881" lvl="1" indent="-345440" algn="l">
              <a:lnSpc>
                <a:spcPts val="5055"/>
              </a:lnSpc>
              <a:buFont typeface="Arial"/>
              <a:buChar char="•"/>
              <a:defRPr/>
            </a:pPr>
            <a:r>
              <a:rPr lang="en-US" sz="3200">
                <a:solidFill>
                  <a:srgbClr val="FFFFFF"/>
                </a:solidFill>
                <a:latin typeface="Canva Sans"/>
              </a:rPr>
              <a:t>The findings from this project can potentially aid healthcare practitioners in achieving accurate and efficient diagnosis of diabetes.</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F5F5F5"/>
        </a:solidFill>
      </p:bgPr>
    </p:bg>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2923864" flipH="0" flipV="0">
            <a:off x="10983650" y="-1054053"/>
            <a:ext cx="15802157" cy="9423832"/>
          </a:xfrm>
          <a:custGeom>
            <a:avLst/>
            <a:gdLst/>
            <a:ahLst/>
            <a:cxnLst/>
            <a:rect l="l" t="t" r="r" b="b"/>
            <a:pathLst>
              <a:path w="15802157" h="9423832" fill="norm" stroke="1" extrusionOk="0">
                <a:moveTo>
                  <a:pt x="0" y="0"/>
                </a:moveTo>
                <a:lnTo>
                  <a:pt x="15802158" y="0"/>
                </a:lnTo>
                <a:lnTo>
                  <a:pt x="15802158" y="9423832"/>
                </a:lnTo>
                <a:lnTo>
                  <a:pt x="0" y="9423832"/>
                </a:lnTo>
                <a:lnTo>
                  <a:pt x="0" y="0"/>
                </a:lnTo>
                <a:close/>
              </a:path>
            </a:pathLst>
          </a:custGeom>
          <a:blipFill>
            <a:blip r:embed="rId2"/>
            <a:srcRect l="0" t="0" r="0" b="0"/>
            <a:stretch/>
          </a:blipFill>
        </p:spPr>
      </p:sp>
      <p:grpSp>
        <p:nvGrpSpPr>
          <p:cNvPr id="5" name="Group 3" hidden="0"/>
          <p:cNvGrpSpPr/>
          <p:nvPr isPhoto="0" userDrawn="0"/>
        </p:nvGrpSpPr>
        <p:grpSpPr bwMode="auto">
          <a:xfrm rot="0">
            <a:off x="610340" y="769763"/>
            <a:ext cx="16648960" cy="8747473"/>
            <a:chOff x="0" y="0"/>
            <a:chExt cx="4384911" cy="2303861"/>
          </a:xfrm>
        </p:grpSpPr>
        <p:sp>
          <p:nvSpPr>
            <p:cNvPr id="6" name="Freeform 4" hidden="0"/>
            <p:cNvSpPr/>
            <p:nvPr isPhoto="0" userDrawn="0"/>
          </p:nvSpPr>
          <p:spPr bwMode="auto">
            <a:xfrm rot="0" flipH="0" flipV="0">
              <a:off x="0" y="0"/>
              <a:ext cx="4384911" cy="2303861"/>
            </a:xfrm>
            <a:custGeom>
              <a:avLst/>
              <a:gdLst/>
              <a:ahLst/>
              <a:cxnLst/>
              <a:rect l="l" t="t" r="r" b="b"/>
              <a:pathLst>
                <a:path w="4384911" h="2303861" fill="norm" stroke="1" extrusionOk="0">
                  <a:moveTo>
                    <a:pt x="0" y="0"/>
                  </a:moveTo>
                  <a:lnTo>
                    <a:pt x="4384911" y="0"/>
                  </a:lnTo>
                  <a:lnTo>
                    <a:pt x="4384911" y="2303861"/>
                  </a:lnTo>
                  <a:lnTo>
                    <a:pt x="0" y="2303861"/>
                  </a:lnTo>
                  <a:close/>
                </a:path>
              </a:pathLst>
            </a:custGeom>
            <a:solidFill>
              <a:srgbClr val="F5F5F5"/>
            </a:solidFill>
            <a:ln w="38100" cap="sq">
              <a:solidFill>
                <a:srgbClr val="202354"/>
              </a:solidFill>
              <a:prstDash val="solid"/>
              <a:miter/>
            </a:ln>
          </p:spPr>
        </p:sp>
        <p:sp>
          <p:nvSpPr>
            <p:cNvPr id="7" name="TextBox 5" hidden="0"/>
            <p:cNvSpPr txBox="1"/>
            <p:nvPr isPhoto="0" userDrawn="0"/>
          </p:nvSpPr>
          <p:spPr bwMode="auto">
            <a:xfrm>
              <a:off x="0" y="-28575"/>
              <a:ext cx="4384911" cy="2332435"/>
            </a:xfrm>
            <a:prstGeom prst="rect">
              <a:avLst/>
            </a:prstGeom>
            <a:grpFill/>
          </p:spPr>
          <p:txBody>
            <a:bodyPr lIns="50800" tIns="50800" rIns="50800" bIns="50800" rtlCol="0" anchor="ctr"/>
            <a:lstStyle/>
            <a:p>
              <a:pPr algn="ctr">
                <a:lnSpc>
                  <a:spcPts val="1869"/>
                </a:lnSpc>
                <a:defRPr/>
              </a:pPr>
              <a:endParaRPr/>
            </a:p>
          </p:txBody>
        </p:sp>
      </p:grpSp>
      <p:sp>
        <p:nvSpPr>
          <p:cNvPr id="8" name="TextBox 6" hidden="0"/>
          <p:cNvSpPr txBox="1"/>
          <p:nvPr isPhoto="0" userDrawn="0"/>
        </p:nvSpPr>
        <p:spPr bwMode="auto">
          <a:xfrm rot="0">
            <a:off x="3087118" y="1139662"/>
            <a:ext cx="10444167" cy="880254"/>
          </a:xfrm>
          <a:prstGeom prst="rect">
            <a:avLst/>
          </a:prstGeom>
        </p:spPr>
        <p:txBody>
          <a:bodyPr lIns="0" tIns="0" rIns="0" bIns="0" rtlCol="0" anchor="t">
            <a:spAutoFit/>
          </a:bodyPr>
          <a:lstStyle/>
          <a:p>
            <a:pPr marL="0" lvl="0" indent="0" algn="ctr">
              <a:lnSpc>
                <a:spcPts val="7236"/>
              </a:lnSpc>
              <a:spcBef>
                <a:spcPts val="0"/>
              </a:spcBef>
              <a:defRPr/>
            </a:pPr>
            <a:r>
              <a:rPr lang="en-US" sz="5250" spc="146">
                <a:solidFill>
                  <a:srgbClr val="010101"/>
                </a:solidFill>
                <a:latin typeface="Open Sauce"/>
              </a:rPr>
              <a:t>REFERENCES</a:t>
            </a:r>
            <a:endParaRPr/>
          </a:p>
        </p:txBody>
      </p:sp>
      <p:sp>
        <p:nvSpPr>
          <p:cNvPr id="9" name="TextBox 7" hidden="0"/>
          <p:cNvSpPr txBox="1"/>
          <p:nvPr isPhoto="0" userDrawn="0"/>
        </p:nvSpPr>
        <p:spPr bwMode="auto">
          <a:xfrm rot="0">
            <a:off x="1361211" y="2432447"/>
            <a:ext cx="15147218" cy="6172259"/>
          </a:xfrm>
          <a:prstGeom prst="rect">
            <a:avLst/>
          </a:prstGeom>
        </p:spPr>
        <p:txBody>
          <a:bodyPr lIns="0" tIns="0" rIns="0" bIns="0" rtlCol="0" anchor="t">
            <a:spAutoFit/>
          </a:bodyPr>
          <a:lstStyle/>
          <a:p>
            <a:pPr marL="757789" lvl="1" indent="-378895" algn="l">
              <a:lnSpc>
                <a:spcPts val="4913"/>
              </a:lnSpc>
              <a:buAutoNum type="arabicPeriod" startAt="1"/>
              <a:defRPr/>
            </a:pPr>
            <a:r>
              <a:rPr lang="en-US" sz="3500">
                <a:solidFill>
                  <a:srgbClr val="010101"/>
                </a:solidFill>
                <a:latin typeface="Canva Sans"/>
              </a:rPr>
              <a:t> Statistical Analysis: </a:t>
            </a:r>
            <a:r>
              <a:rPr lang="en-US" sz="3500" u="sng">
                <a:solidFill>
                  <a:srgbClr val="010101"/>
                </a:solidFill>
                <a:latin typeface="Canva Sans"/>
                <a:hlinkClick r:id="rId3" tooltip="https://www.simplilearn.com/what-is-statistical-analysis-article"/>
              </a:rPr>
              <a:t>https://www.simplilearn.com/what-is-statistical-analysis-article</a:t>
            </a:r>
            <a:endParaRPr/>
          </a:p>
          <a:p>
            <a:pPr marL="757789" lvl="1" indent="-378895" algn="l">
              <a:lnSpc>
                <a:spcPts val="4913"/>
              </a:lnSpc>
              <a:buAutoNum type="arabicPeriod" startAt="1"/>
              <a:defRPr/>
            </a:pPr>
            <a:r>
              <a:rPr lang="en-US" sz="3500">
                <a:solidFill>
                  <a:srgbClr val="010101"/>
                </a:solidFill>
                <a:latin typeface="Canva Sans"/>
              </a:rPr>
              <a:t>Machine Learning: </a:t>
            </a:r>
            <a:r>
              <a:rPr lang="en-US" sz="3500" u="sng">
                <a:solidFill>
                  <a:srgbClr val="010101"/>
                </a:solidFill>
                <a:latin typeface="Canva Sans"/>
                <a:hlinkClick r:id="rId4" tooltip="https://www.geeksforgeeks.org/machine-learning"/>
              </a:rPr>
              <a:t>https://www.geeksforgeeks.org/machine-learning</a:t>
            </a:r>
            <a:endParaRPr/>
          </a:p>
          <a:p>
            <a:pPr marL="757789" lvl="1" indent="-378895" algn="l">
              <a:lnSpc>
                <a:spcPts val="4913"/>
              </a:lnSpc>
              <a:buAutoNum type="arabicPeriod" startAt="1"/>
              <a:defRPr/>
            </a:pPr>
            <a:r>
              <a:rPr lang="en-US" sz="3500">
                <a:solidFill>
                  <a:srgbClr val="010101"/>
                </a:solidFill>
                <a:latin typeface="Canva Sans"/>
              </a:rPr>
              <a:t>Python Programming: </a:t>
            </a:r>
            <a:r>
              <a:rPr lang="en-US" sz="3500" u="sng">
                <a:solidFill>
                  <a:srgbClr val="010101"/>
                </a:solidFill>
                <a:latin typeface="Canva Sans"/>
                <a:hlinkClick r:id="rId5" tooltip="https://www.w3schools.com/python/"/>
              </a:rPr>
              <a:t>https://www.w3schools.com/python/</a:t>
            </a:r>
            <a:endParaRPr/>
          </a:p>
          <a:p>
            <a:pPr marL="757789" lvl="1" indent="-378895" algn="l">
              <a:lnSpc>
                <a:spcPts val="4913"/>
              </a:lnSpc>
              <a:buAutoNum type="arabicPeriod" startAt="1"/>
              <a:defRPr/>
            </a:pPr>
            <a:r>
              <a:rPr lang="en-US" sz="3500">
                <a:solidFill>
                  <a:srgbClr val="010101"/>
                </a:solidFill>
                <a:latin typeface="Canva Sans"/>
              </a:rPr>
              <a:t>Machine Learning Algorithms For Diabetes Prediction And Diagnosis:</a:t>
            </a:r>
            <a:endParaRPr/>
          </a:p>
          <a:p>
            <a:pPr marL="757789" lvl="1" indent="-378895" algn="l">
              <a:lnSpc>
                <a:spcPts val="4913"/>
              </a:lnSpc>
              <a:buAutoNum type="arabicPeriod" startAt="1"/>
              <a:defRPr/>
            </a:pPr>
            <a:r>
              <a:rPr lang="en-US" sz="3500" u="sng">
                <a:solidFill>
                  <a:srgbClr val="010101"/>
                </a:solidFill>
                <a:latin typeface="Canva Sans"/>
                <a:hlinkClick r:id="rId6" tooltip="https://www.sciencedirect.com/science/article/pii/S1877050921014629"/>
              </a:rPr>
              <a:t>https://www.sciencedirect.com/science/article/pii/S1877050921014629</a:t>
            </a:r>
            <a:endParaRPr/>
          </a:p>
          <a:p>
            <a:pPr algn="l">
              <a:lnSpc>
                <a:spcPts val="4913"/>
              </a:lnSpc>
              <a:defRPr/>
            </a:pP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10800000" flipH="0" flipV="0">
            <a:off x="0" y="0"/>
            <a:ext cx="18288000" cy="10287000"/>
          </a:xfrm>
          <a:custGeom>
            <a:avLst/>
            <a:gdLst/>
            <a:ahLst/>
            <a:cxnLst/>
            <a:rect l="l" t="t" r="r" b="b"/>
            <a:pathLst>
              <a:path w="18288000" h="10287000" fill="norm" stroke="1" extrusionOk="0">
                <a:moveTo>
                  <a:pt x="18288000" y="10287000"/>
                </a:moveTo>
                <a:lnTo>
                  <a:pt x="0" y="10287000"/>
                </a:lnTo>
                <a:lnTo>
                  <a:pt x="0" y="0"/>
                </a:lnTo>
                <a:lnTo>
                  <a:pt x="18288000" y="0"/>
                </a:lnTo>
                <a:lnTo>
                  <a:pt x="18288000" y="10287000"/>
                </a:lnTo>
                <a:close/>
              </a:path>
            </a:pathLst>
          </a:custGeom>
          <a:blipFill>
            <a:blip r:embed="rId2"/>
            <a:srcRect l="0" t="0" r="0" b="0"/>
            <a:stretch/>
          </a:blipFill>
        </p:spPr>
      </p:sp>
      <p:sp>
        <p:nvSpPr>
          <p:cNvPr id="5" name="AutoShape 3" hidden="0"/>
          <p:cNvSpPr/>
          <p:nvPr isPhoto="0" userDrawn="0"/>
        </p:nvSpPr>
        <p:spPr bwMode="auto">
          <a:xfrm flipV="1">
            <a:off x="1637793" y="-386531"/>
            <a:ext cx="0" cy="11126024"/>
          </a:xfrm>
          <a:prstGeom prst="line">
            <a:avLst/>
          </a:prstGeom>
          <a:ln w="38100" cap="flat">
            <a:solidFill>
              <a:srgbClr val="F5F5F5"/>
            </a:solidFill>
            <a:prstDash val="solid"/>
            <a:headEnd type="none" w="sm" len="sm"/>
            <a:tailEnd type="none" w="sm" len="sm"/>
          </a:ln>
        </p:spPr>
      </p:sp>
      <p:sp>
        <p:nvSpPr>
          <p:cNvPr id="6" name="TextBox 4" hidden="0"/>
          <p:cNvSpPr txBox="1"/>
          <p:nvPr isPhoto="0" userDrawn="0"/>
        </p:nvSpPr>
        <p:spPr bwMode="auto">
          <a:xfrm rot="0">
            <a:off x="4368114" y="3996834"/>
            <a:ext cx="10339044" cy="1566544"/>
          </a:xfrm>
          <a:prstGeom prst="rect">
            <a:avLst/>
          </a:prstGeom>
        </p:spPr>
        <p:txBody>
          <a:bodyPr lIns="0" tIns="0" rIns="0" bIns="0" rtlCol="0" anchor="t">
            <a:spAutoFit/>
          </a:bodyPr>
          <a:lstStyle/>
          <a:p>
            <a:pPr algn="ctr">
              <a:lnSpc>
                <a:spcPts val="12880"/>
              </a:lnSpc>
              <a:defRPr/>
            </a:pPr>
            <a:r>
              <a:rPr lang="en-US" sz="9200">
                <a:solidFill>
                  <a:srgbClr val="FFFFFF"/>
                </a:solidFill>
                <a:latin typeface="Canva Sans Bold"/>
              </a:rPr>
              <a:t>THANK YOU</a:t>
            </a:r>
            <a:endParaRPr/>
          </a:p>
        </p:txBody>
      </p:sp>
      <p:grpSp>
        <p:nvGrpSpPr>
          <p:cNvPr id="7" name="Group 5" hidden="0"/>
          <p:cNvGrpSpPr>
            <a:grpSpLocks noChangeAspect="1"/>
          </p:cNvGrpSpPr>
          <p:nvPr isPhoto="0" userDrawn="0"/>
        </p:nvGrpSpPr>
        <p:grpSpPr bwMode="auto">
          <a:xfrm rot="5400000">
            <a:off x="15363218" y="7092701"/>
            <a:ext cx="2165599" cy="2165599"/>
            <a:chOff x="6705600" y="1371600"/>
            <a:chExt cx="10972800" cy="10972800"/>
          </a:xfrm>
        </p:grpSpPr>
        <p:sp>
          <p:nvSpPr>
            <p:cNvPr id="8" name="Freeform 6"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grpSp>
        <p:nvGrpSpPr>
          <p:cNvPr id="9" name="Group 7" hidden="0"/>
          <p:cNvGrpSpPr>
            <a:grpSpLocks noChangeAspect="1"/>
          </p:cNvGrpSpPr>
          <p:nvPr isPhoto="0" userDrawn="0"/>
        </p:nvGrpSpPr>
        <p:grpSpPr bwMode="auto">
          <a:xfrm rot="5400000">
            <a:off x="17180043" y="3050858"/>
            <a:ext cx="697546" cy="697546"/>
            <a:chOff x="6705600" y="1371600"/>
            <a:chExt cx="10972800" cy="10972800"/>
          </a:xfrm>
        </p:grpSpPr>
        <p:sp>
          <p:nvSpPr>
            <p:cNvPr id="10" name="Freeform 8" hidden="0"/>
            <p:cNvSpPr/>
            <p:nvPr isPhoto="0" userDrawn="0"/>
          </p:nvSpPr>
          <p:spPr bwMode="auto">
            <a:xfrm rot="0" flipH="0" flipV="0">
              <a:off x="6696808" y="1100629"/>
              <a:ext cx="10990383" cy="11514742"/>
            </a:xfrm>
            <a:custGeom>
              <a:avLst/>
              <a:gdLst/>
              <a:ahLst/>
              <a:cxnLst/>
              <a:rect l="l" t="t" r="r" b="b"/>
              <a:pathLst>
                <a:path w="10990383" h="11514742" fill="norm" stroke="1" extrusionOk="0">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a:gsLst>
                <a:gs pos="0">
                  <a:srgbClr val="B34593">
                    <a:alpha val="100000"/>
                  </a:srgbClr>
                </a:gs>
                <a:gs pos="100000">
                  <a:srgbClr val="151F52">
                    <a:alpha val="100000"/>
                  </a:srgbClr>
                </a:gs>
              </a:gsLst>
              <a:lin ang="5400000" scaled="1"/>
            </a:gradFill>
          </p:spPr>
        </p:sp>
      </p:grpSp>
      <p:sp>
        <p:nvSpPr>
          <p:cNvPr id="11" name="AutoShape 9" hidden="0"/>
          <p:cNvSpPr/>
          <p:nvPr isPhoto="0" userDrawn="0"/>
        </p:nvSpPr>
        <p:spPr bwMode="auto">
          <a:xfrm flipH="1" flipV="1">
            <a:off x="0" y="1495807"/>
            <a:ext cx="18288000" cy="0"/>
          </a:xfrm>
          <a:prstGeom prst="line">
            <a:avLst/>
          </a:prstGeom>
          <a:ln w="38100" cap="flat">
            <a:solidFill>
              <a:srgbClr val="F5F5F5"/>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0" flipH="0" flipV="0">
            <a:off x="0" y="0"/>
            <a:ext cx="18288000" cy="10287000"/>
          </a:xfrm>
          <a:custGeom>
            <a:avLst/>
            <a:gdLst/>
            <a:ahLst/>
            <a:cxnLst/>
            <a:rect l="l" t="t" r="r" b="b"/>
            <a:pathLst>
              <a:path w="18288000" h="10287000" fill="norm" stroke="1" extrusionOk="0">
                <a:moveTo>
                  <a:pt x="0" y="0"/>
                </a:moveTo>
                <a:lnTo>
                  <a:pt x="18288000" y="0"/>
                </a:lnTo>
                <a:lnTo>
                  <a:pt x="18288000" y="10287000"/>
                </a:lnTo>
                <a:lnTo>
                  <a:pt x="0" y="10287000"/>
                </a:lnTo>
                <a:lnTo>
                  <a:pt x="0" y="0"/>
                </a:lnTo>
                <a:close/>
              </a:path>
            </a:pathLst>
          </a:custGeom>
          <a:blipFill>
            <a:blip r:embed="rId2"/>
            <a:srcRect l="0" t="0" r="0" b="0"/>
            <a:stretch/>
          </a:blipFill>
        </p:spPr>
      </p:sp>
      <p:grpSp>
        <p:nvGrpSpPr>
          <p:cNvPr id="5" name="Group 3" hidden="0"/>
          <p:cNvGrpSpPr/>
          <p:nvPr isPhoto="0" userDrawn="0"/>
        </p:nvGrpSpPr>
        <p:grpSpPr bwMode="auto">
          <a:xfrm rot="0">
            <a:off x="734787" y="993370"/>
            <a:ext cx="16870910" cy="8091343"/>
            <a:chOff x="0" y="0"/>
            <a:chExt cx="4443367" cy="2131053"/>
          </a:xfrm>
        </p:grpSpPr>
        <p:sp>
          <p:nvSpPr>
            <p:cNvPr id="6" name="Freeform 4" hidden="0"/>
            <p:cNvSpPr/>
            <p:nvPr isPhoto="0" userDrawn="0"/>
          </p:nvSpPr>
          <p:spPr bwMode="auto">
            <a:xfrm rot="0" flipH="0" flipV="0">
              <a:off x="0" y="0"/>
              <a:ext cx="4443368" cy="2131053"/>
            </a:xfrm>
            <a:custGeom>
              <a:avLst/>
              <a:gdLst/>
              <a:ahLst/>
              <a:cxnLst/>
              <a:rect l="l" t="t" r="r" b="b"/>
              <a:pathLst>
                <a:path w="4443368" h="2131053" fill="norm" stroke="1" extrusionOk="0">
                  <a:moveTo>
                    <a:pt x="0" y="0"/>
                  </a:moveTo>
                  <a:lnTo>
                    <a:pt x="4443368" y="0"/>
                  </a:lnTo>
                  <a:lnTo>
                    <a:pt x="4443368" y="2131053"/>
                  </a:lnTo>
                  <a:lnTo>
                    <a:pt x="0" y="2131053"/>
                  </a:lnTo>
                  <a:close/>
                </a:path>
              </a:pathLst>
            </a:custGeom>
            <a:solidFill>
              <a:srgbClr val="F5F5F5"/>
            </a:solidFill>
          </p:spPr>
        </p:sp>
        <p:sp>
          <p:nvSpPr>
            <p:cNvPr id="7" name="TextBox 5" hidden="0"/>
            <p:cNvSpPr txBox="1"/>
            <p:nvPr isPhoto="0" userDrawn="0"/>
          </p:nvSpPr>
          <p:spPr bwMode="auto">
            <a:xfrm>
              <a:off x="0" y="-28575"/>
              <a:ext cx="4443367" cy="2159628"/>
            </a:xfrm>
            <a:prstGeom prst="rect">
              <a:avLst/>
            </a:prstGeom>
            <a:grpFill/>
          </p:spPr>
          <p:txBody>
            <a:bodyPr lIns="50800" tIns="50800" rIns="50800" bIns="50800" rtlCol="0" anchor="ctr"/>
            <a:lstStyle/>
            <a:p>
              <a:pPr algn="ctr">
                <a:lnSpc>
                  <a:spcPts val="1869"/>
                </a:lnSpc>
                <a:defRPr/>
              </a:pPr>
              <a:endParaRPr/>
            </a:p>
          </p:txBody>
        </p:sp>
      </p:grpSp>
      <p:sp>
        <p:nvSpPr>
          <p:cNvPr id="8" name="TextBox 6" hidden="0"/>
          <p:cNvSpPr txBox="1"/>
          <p:nvPr isPhoto="0" userDrawn="0"/>
        </p:nvSpPr>
        <p:spPr bwMode="auto">
          <a:xfrm rot="0">
            <a:off x="1346762" y="1563130"/>
            <a:ext cx="15156557" cy="753110"/>
          </a:xfrm>
          <a:prstGeom prst="rect">
            <a:avLst/>
          </a:prstGeom>
        </p:spPr>
        <p:txBody>
          <a:bodyPr lIns="0" tIns="0" rIns="0" bIns="0" rtlCol="0" anchor="t">
            <a:spAutoFit/>
          </a:bodyPr>
          <a:lstStyle/>
          <a:p>
            <a:pPr algn="ctr">
              <a:lnSpc>
                <a:spcPts val="5829"/>
              </a:lnSpc>
              <a:defRPr/>
            </a:pPr>
            <a:r>
              <a:rPr lang="en-US" sz="5300" spc="169">
                <a:solidFill>
                  <a:srgbClr val="000000"/>
                </a:solidFill>
                <a:latin typeface="Days"/>
              </a:rPr>
              <a:t>About The Company and Services</a:t>
            </a:r>
            <a:endParaRPr/>
          </a:p>
        </p:txBody>
      </p:sp>
      <p:sp>
        <p:nvSpPr>
          <p:cNvPr id="9" name="TextBox 7" hidden="0"/>
          <p:cNvSpPr txBox="1"/>
          <p:nvPr isPhoto="0" userDrawn="0"/>
        </p:nvSpPr>
        <p:spPr bwMode="auto">
          <a:xfrm rot="0">
            <a:off x="1346762" y="2834266"/>
            <a:ext cx="15271289" cy="5782789"/>
          </a:xfrm>
          <a:prstGeom prst="rect">
            <a:avLst/>
          </a:prstGeom>
        </p:spPr>
        <p:txBody>
          <a:bodyPr lIns="0" tIns="0" rIns="0" bIns="0" rtlCol="0" anchor="t">
            <a:spAutoFit/>
          </a:bodyPr>
          <a:lstStyle/>
          <a:p>
            <a:pPr marL="634194" lvl="1" indent="-317098" algn="just">
              <a:lnSpc>
                <a:spcPts val="4641"/>
              </a:lnSpc>
              <a:buFont typeface="Arial"/>
              <a:buChar char="•"/>
              <a:defRPr/>
            </a:pPr>
            <a:r>
              <a:rPr lang="en-US" sz="2950">
                <a:solidFill>
                  <a:srgbClr val="000000"/>
                </a:solidFill>
                <a:latin typeface="Open Sauce Light"/>
              </a:rPr>
              <a:t>CodersCave is a project-based learning organization located in Chennai, Tamil Nadu, India, dedicated to shaping a strong tech future for all developers.</a:t>
            </a:r>
            <a:endParaRPr/>
          </a:p>
          <a:p>
            <a:pPr marL="634194" lvl="1" indent="-317098" algn="just">
              <a:lnSpc>
                <a:spcPts val="4641"/>
              </a:lnSpc>
              <a:buFont typeface="Arial"/>
              <a:buChar char="•"/>
              <a:defRPr/>
            </a:pPr>
            <a:r>
              <a:rPr lang="en-US" sz="2950">
                <a:solidFill>
                  <a:srgbClr val="000000"/>
                </a:solidFill>
                <a:latin typeface="Open Sauce"/>
              </a:rPr>
              <a:t>The Belief is that “practical knowledge is key to success in the tech industry”, and the aim is to help individuals develop the personal and professional skills they need to excel in their careers. </a:t>
            </a:r>
            <a:endParaRPr/>
          </a:p>
          <a:p>
            <a:pPr marL="634194" lvl="1" indent="-317098" algn="just">
              <a:lnSpc>
                <a:spcPts val="4641"/>
              </a:lnSpc>
              <a:buFont typeface="Arial"/>
              <a:buChar char="•"/>
              <a:defRPr/>
            </a:pPr>
            <a:r>
              <a:rPr lang="en-US" sz="2950">
                <a:solidFill>
                  <a:srgbClr val="000000"/>
                </a:solidFill>
                <a:latin typeface="Open Sauce"/>
              </a:rPr>
              <a:t>Their programs are designed for students who are interested in starting a career in a technical field but lack basic knowledge. </a:t>
            </a:r>
            <a:endParaRPr/>
          </a:p>
          <a:p>
            <a:pPr marL="634194" lvl="1" indent="-317098" algn="just">
              <a:lnSpc>
                <a:spcPts val="4641"/>
              </a:lnSpc>
              <a:buFont typeface="Arial"/>
              <a:buChar char="•"/>
              <a:defRPr/>
            </a:pPr>
            <a:r>
              <a:rPr lang="en-US" sz="2950">
                <a:solidFill>
                  <a:srgbClr val="000000"/>
                </a:solidFill>
                <a:latin typeface="Open Sauce"/>
              </a:rPr>
              <a:t>They support students in acquiring new skills by providing opportunities for hands-on learning through live projects and real-world examples.</a:t>
            </a:r>
            <a:endParaRPr/>
          </a:p>
          <a:p>
            <a:pPr marL="634194" lvl="1" indent="-317098" algn="just">
              <a:lnSpc>
                <a:spcPts val="4641"/>
              </a:lnSpc>
              <a:buFont typeface="Arial"/>
              <a:buChar char="•"/>
              <a:defRPr/>
            </a:pPr>
            <a:r>
              <a:rPr lang="en-US" sz="2950">
                <a:solidFill>
                  <a:srgbClr val="000000"/>
                </a:solidFill>
                <a:latin typeface="Open Sauce"/>
              </a:rPr>
              <a:t>Offers internships in Web and App Development, Java, Python and Data Science </a:t>
            </a:r>
            <a:endParaRPr/>
          </a:p>
        </p:txBody>
      </p:sp>
      <p:sp>
        <p:nvSpPr>
          <p:cNvPr id="10" name="AutoShape 8" hidden="0"/>
          <p:cNvSpPr/>
          <p:nvPr isPhoto="0" userDrawn="0"/>
        </p:nvSpPr>
        <p:spPr bwMode="auto">
          <a:xfrm flipH="1" flipV="1">
            <a:off x="1346762" y="2508058"/>
            <a:ext cx="15156557" cy="0"/>
          </a:xfrm>
          <a:prstGeom prst="line">
            <a:avLst/>
          </a:prstGeom>
          <a:ln w="76200" cap="flat">
            <a:solidFill>
              <a:srgbClr val="C23A97"/>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147453" flipH="0" flipV="0">
            <a:off x="-212140" y="-387358"/>
            <a:ext cx="18712279" cy="11061714"/>
          </a:xfrm>
          <a:custGeom>
            <a:avLst/>
            <a:gdLst/>
            <a:ahLst/>
            <a:cxnLst/>
            <a:rect l="l" t="t" r="r" b="b"/>
            <a:pathLst>
              <a:path w="18712279" h="11061715" fill="norm" stroke="1" extrusionOk="0">
                <a:moveTo>
                  <a:pt x="441100" y="0"/>
                </a:moveTo>
                <a:lnTo>
                  <a:pt x="18712280" y="784177"/>
                </a:lnTo>
                <a:lnTo>
                  <a:pt x="18271180" y="11061716"/>
                </a:lnTo>
                <a:lnTo>
                  <a:pt x="0" y="10277539"/>
                </a:lnTo>
                <a:lnTo>
                  <a:pt x="441100" y="0"/>
                </a:lnTo>
                <a:close/>
              </a:path>
            </a:pathLst>
          </a:custGeom>
          <a:blipFill>
            <a:blip r:embed="rId2"/>
            <a:srcRect l="5547" t="8980" r="36361" b="29969"/>
            <a:stretch/>
          </a:blipFill>
        </p:spPr>
      </p:sp>
      <p:sp>
        <p:nvSpPr>
          <p:cNvPr id="5" name="TextBox 3" hidden="0"/>
          <p:cNvSpPr txBox="1"/>
          <p:nvPr isPhoto="0" userDrawn="0"/>
        </p:nvSpPr>
        <p:spPr bwMode="auto">
          <a:xfrm rot="0">
            <a:off x="3133884" y="835478"/>
            <a:ext cx="11442900" cy="1009650"/>
          </a:xfrm>
          <a:prstGeom prst="rect">
            <a:avLst/>
          </a:prstGeom>
        </p:spPr>
        <p:txBody>
          <a:bodyPr lIns="0" tIns="0" rIns="0" bIns="0" rtlCol="0" anchor="t">
            <a:spAutoFit/>
          </a:bodyPr>
          <a:lstStyle/>
          <a:p>
            <a:pPr algn="ctr">
              <a:lnSpc>
                <a:spcPts val="7920"/>
              </a:lnSpc>
              <a:defRPr/>
            </a:pPr>
            <a:r>
              <a:rPr lang="en-US" sz="6600" spc="666">
                <a:solidFill>
                  <a:srgbClr val="FFFFFF"/>
                </a:solidFill>
                <a:latin typeface="Open Sauce Medium"/>
              </a:rPr>
              <a:t>KEY OBJECTIVES</a:t>
            </a:r>
            <a:endParaRPr/>
          </a:p>
        </p:txBody>
      </p:sp>
      <p:sp>
        <p:nvSpPr>
          <p:cNvPr id="6" name="TextBox 4" hidden="0"/>
          <p:cNvSpPr txBox="1"/>
          <p:nvPr isPhoto="0" userDrawn="0"/>
        </p:nvSpPr>
        <p:spPr bwMode="auto">
          <a:xfrm rot="0">
            <a:off x="777549" y="3096834"/>
            <a:ext cx="17126538" cy="5913120"/>
          </a:xfrm>
          <a:prstGeom prst="rect">
            <a:avLst/>
          </a:prstGeom>
        </p:spPr>
        <p:txBody>
          <a:bodyPr lIns="0" tIns="0" rIns="0" bIns="0" rtlCol="0" anchor="t">
            <a:spAutoFit/>
          </a:bodyPr>
          <a:lstStyle/>
          <a:p>
            <a:pPr marL="906783" lvl="1" indent="-453392" algn="l">
              <a:lnSpc>
                <a:spcPts val="5880"/>
              </a:lnSpc>
              <a:buFont typeface="Arial"/>
              <a:buChar char="•"/>
              <a:defRPr/>
            </a:pPr>
            <a:r>
              <a:rPr lang="en-US" sz="4200">
                <a:solidFill>
                  <a:srgbClr val="FFFFFF"/>
                </a:solidFill>
                <a:latin typeface="Canva Sans Bold"/>
              </a:rPr>
              <a:t>Enhance practical skills in machine learning through hands-on projects and real-world applications.</a:t>
            </a:r>
            <a:endParaRPr/>
          </a:p>
          <a:p>
            <a:pPr marL="906783" lvl="1" indent="-453392" algn="l">
              <a:lnSpc>
                <a:spcPts val="5880"/>
              </a:lnSpc>
              <a:buFont typeface="Arial"/>
              <a:buChar char="•"/>
              <a:defRPr/>
            </a:pPr>
            <a:r>
              <a:rPr lang="en-US" sz="4200">
                <a:solidFill>
                  <a:srgbClr val="FFFFFF"/>
                </a:solidFill>
                <a:latin typeface="Canva Sans Bold"/>
              </a:rPr>
              <a:t>Gain exposure to industry-standard tools, methodologies, and best practices in machine learning.</a:t>
            </a:r>
            <a:endParaRPr/>
          </a:p>
          <a:p>
            <a:pPr marL="906783" lvl="1" indent="-453392" algn="l">
              <a:lnSpc>
                <a:spcPts val="5880"/>
              </a:lnSpc>
              <a:buFont typeface="Arial"/>
              <a:buChar char="•"/>
              <a:defRPr/>
            </a:pPr>
            <a:r>
              <a:rPr lang="en-US" sz="4200">
                <a:solidFill>
                  <a:srgbClr val="FFFFFF"/>
                </a:solidFill>
                <a:latin typeface="Canva Sans Bold"/>
              </a:rPr>
              <a:t>Develop proficiency in solving complex problems using machine learning algorithms and techniques.</a:t>
            </a:r>
            <a:endParaRPr/>
          </a:p>
          <a:p>
            <a:pPr marL="906783" lvl="1" indent="-453392" algn="l">
              <a:lnSpc>
                <a:spcPts val="5880"/>
              </a:lnSpc>
              <a:buFont typeface="Arial"/>
              <a:buChar char="•"/>
              <a:defRPr/>
            </a:pPr>
            <a:r>
              <a:rPr lang="en-US" sz="4200">
                <a:solidFill>
                  <a:srgbClr val="FFFFFF"/>
                </a:solidFill>
                <a:latin typeface="Canva Sans Bold"/>
              </a:rPr>
              <a:t>ork on real-world projects to apply theoretical knowledge and build a strong portfolio.</a:t>
            </a:r>
            <a:endParaRPr/>
          </a:p>
        </p:txBody>
      </p:sp>
      <p:sp>
        <p:nvSpPr>
          <p:cNvPr id="7" name="AutoShape 5" hidden="0"/>
          <p:cNvSpPr/>
          <p:nvPr isPhoto="0" userDrawn="0"/>
        </p:nvSpPr>
        <p:spPr bwMode="auto">
          <a:xfrm flipH="1">
            <a:off x="3550000" y="2066925"/>
            <a:ext cx="10610668" cy="53684"/>
          </a:xfrm>
          <a:prstGeom prst="line">
            <a:avLst/>
          </a:prstGeom>
          <a:ln w="76200" cap="flat">
            <a:solidFill>
              <a:srgbClr val="F5F5F5"/>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1351028" flipH="1" flipV="0">
            <a:off x="-1272661" y="-3109670"/>
            <a:ext cx="20833322" cy="16506339"/>
          </a:xfrm>
          <a:custGeom>
            <a:avLst/>
            <a:gdLst/>
            <a:ahLst/>
            <a:cxnLst/>
            <a:rect l="l" t="t" r="r" b="b"/>
            <a:pathLst>
              <a:path w="20833322" h="16506339" fill="norm" stroke="1" extrusionOk="0">
                <a:moveTo>
                  <a:pt x="20833322" y="7003569"/>
                </a:moveTo>
                <a:lnTo>
                  <a:pt x="3939507" y="0"/>
                </a:lnTo>
                <a:lnTo>
                  <a:pt x="0" y="9502771"/>
                </a:lnTo>
                <a:lnTo>
                  <a:pt x="16893815" y="16506340"/>
                </a:lnTo>
                <a:lnTo>
                  <a:pt x="20833322" y="7003569"/>
                </a:lnTo>
                <a:close/>
              </a:path>
            </a:pathLst>
          </a:custGeom>
          <a:blipFill>
            <a:blip r:embed="rId2"/>
            <a:srcRect l="14502" t="0" r="14502" b="0"/>
            <a:stretch/>
          </a:blipFill>
        </p:spPr>
      </p:sp>
      <p:sp>
        <p:nvSpPr>
          <p:cNvPr id="5" name="TextBox 3" hidden="0"/>
          <p:cNvSpPr txBox="1"/>
          <p:nvPr isPhoto="0" userDrawn="0"/>
        </p:nvSpPr>
        <p:spPr bwMode="auto">
          <a:xfrm rot="0">
            <a:off x="1988091" y="594826"/>
            <a:ext cx="14626726" cy="1460495"/>
          </a:xfrm>
          <a:prstGeom prst="rect">
            <a:avLst/>
          </a:prstGeom>
        </p:spPr>
        <p:txBody>
          <a:bodyPr lIns="0" tIns="0" rIns="0" bIns="0" rtlCol="0" anchor="t">
            <a:spAutoFit/>
          </a:bodyPr>
          <a:lstStyle/>
          <a:p>
            <a:pPr algn="ctr">
              <a:lnSpc>
                <a:spcPts val="11900"/>
              </a:lnSpc>
              <a:defRPr/>
            </a:pPr>
            <a:r>
              <a:rPr lang="en-US" sz="8500">
                <a:solidFill>
                  <a:srgbClr val="FFFFFF"/>
                </a:solidFill>
                <a:latin typeface="Canva Sans Bold"/>
              </a:rPr>
              <a:t>Task Performed</a:t>
            </a:r>
            <a:endParaRPr/>
          </a:p>
        </p:txBody>
      </p:sp>
      <p:sp>
        <p:nvSpPr>
          <p:cNvPr id="6" name="TextBox 4" hidden="0"/>
          <p:cNvSpPr txBox="1"/>
          <p:nvPr isPhoto="0" userDrawn="0"/>
        </p:nvSpPr>
        <p:spPr bwMode="auto">
          <a:xfrm rot="0">
            <a:off x="1028700" y="3330683"/>
            <a:ext cx="15926184" cy="863599"/>
          </a:xfrm>
          <a:prstGeom prst="rect">
            <a:avLst/>
          </a:prstGeom>
        </p:spPr>
        <p:txBody>
          <a:bodyPr lIns="0" tIns="0" rIns="0" bIns="0" rtlCol="0" anchor="t">
            <a:spAutoFit/>
          </a:bodyPr>
          <a:lstStyle/>
          <a:p>
            <a:pPr algn="ctr">
              <a:lnSpc>
                <a:spcPts val="7000"/>
              </a:lnSpc>
              <a:defRPr/>
            </a:pPr>
            <a:r>
              <a:rPr lang="en-US" sz="5000">
                <a:solidFill>
                  <a:srgbClr val="FFFFFF"/>
                </a:solidFill>
                <a:latin typeface="Canva Sans Bold"/>
              </a:rPr>
              <a:t>Week 1 : Foundation Walkthrough (Python)</a:t>
            </a:r>
            <a:endParaRPr/>
          </a:p>
        </p:txBody>
      </p:sp>
      <p:sp>
        <p:nvSpPr>
          <p:cNvPr id="7" name="TextBox 5" hidden="0"/>
          <p:cNvSpPr txBox="1"/>
          <p:nvPr isPhoto="0" userDrawn="0"/>
        </p:nvSpPr>
        <p:spPr bwMode="auto">
          <a:xfrm rot="0">
            <a:off x="236182" y="4698323"/>
            <a:ext cx="17684425" cy="4644396"/>
          </a:xfrm>
          <a:prstGeom prst="rect">
            <a:avLst/>
          </a:prstGeom>
        </p:spPr>
        <p:txBody>
          <a:bodyPr lIns="0" tIns="0" rIns="0" bIns="0" rtlCol="0" anchor="t">
            <a:spAutoFit/>
          </a:bodyPr>
          <a:lstStyle/>
          <a:p>
            <a:pPr marL="806004" lvl="1" indent="-403002" algn="just">
              <a:lnSpc>
                <a:spcPts val="6159"/>
              </a:lnSpc>
              <a:buFont typeface="Arial"/>
              <a:buChar char="•"/>
              <a:defRPr/>
            </a:pPr>
            <a:r>
              <a:rPr lang="en-US" sz="3750">
                <a:solidFill>
                  <a:srgbClr val="FFFFFF"/>
                </a:solidFill>
                <a:latin typeface="Canva Sans"/>
              </a:rPr>
              <a:t>Explored Python programming features and fundamentals. Also covered Python basics, including data types, variables, and loops.</a:t>
            </a:r>
            <a:endParaRPr/>
          </a:p>
          <a:p>
            <a:pPr marL="806004" lvl="1" indent="-403002" algn="just">
              <a:lnSpc>
                <a:spcPts val="6159"/>
              </a:lnSpc>
              <a:buFont typeface="Arial"/>
              <a:buChar char="•"/>
              <a:defRPr/>
            </a:pPr>
            <a:r>
              <a:rPr lang="en-US" sz="3750">
                <a:solidFill>
                  <a:srgbClr val="FFFFFF"/>
                </a:solidFill>
                <a:latin typeface="Canva Sans"/>
              </a:rPr>
              <a:t>Engaged in hands-on Python exercises for practical understanding.</a:t>
            </a:r>
            <a:endParaRPr/>
          </a:p>
          <a:p>
            <a:pPr marL="806004" lvl="1" indent="-403002" algn="just">
              <a:lnSpc>
                <a:spcPts val="6159"/>
              </a:lnSpc>
              <a:buFont typeface="Arial"/>
              <a:buChar char="•"/>
              <a:defRPr/>
            </a:pPr>
            <a:r>
              <a:rPr lang="en-US" sz="3750">
                <a:solidFill>
                  <a:srgbClr val="FFFFFF"/>
                </a:solidFill>
                <a:latin typeface="Canva Sans"/>
              </a:rPr>
              <a:t>Discussed module installation with PIP, focusing on libraries like NumPy, Matplotlib, Scikit-learn, Seaborn, and other essential packages.</a:t>
            </a:r>
            <a:endParaRPr/>
          </a:p>
          <a:p>
            <a:pPr algn="just">
              <a:lnSpc>
                <a:spcPts val="6159"/>
              </a:lnSpc>
              <a:defRPr/>
            </a:pPr>
            <a:endParaRPr/>
          </a:p>
        </p:txBody>
      </p:sp>
      <p:sp>
        <p:nvSpPr>
          <p:cNvPr id="8" name="AutoShape 6" hidden="0"/>
          <p:cNvSpPr/>
          <p:nvPr isPhoto="0" userDrawn="0"/>
        </p:nvSpPr>
        <p:spPr bwMode="auto">
          <a:xfrm flipH="1">
            <a:off x="3686458" y="2093420"/>
            <a:ext cx="10610668" cy="53684"/>
          </a:xfrm>
          <a:prstGeom prst="line">
            <a:avLst/>
          </a:prstGeom>
          <a:ln w="76200" cap="flat">
            <a:solidFill>
              <a:srgbClr val="F5F5F5"/>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1351028" flipH="1" flipV="0">
            <a:off x="-1272661" y="-3109670"/>
            <a:ext cx="20833322" cy="16506339"/>
          </a:xfrm>
          <a:custGeom>
            <a:avLst/>
            <a:gdLst/>
            <a:ahLst/>
            <a:cxnLst/>
            <a:rect l="l" t="t" r="r" b="b"/>
            <a:pathLst>
              <a:path w="20833322" h="16506339" fill="norm" stroke="1" extrusionOk="0">
                <a:moveTo>
                  <a:pt x="20833322" y="7003569"/>
                </a:moveTo>
                <a:lnTo>
                  <a:pt x="3939507" y="0"/>
                </a:lnTo>
                <a:lnTo>
                  <a:pt x="0" y="9502771"/>
                </a:lnTo>
                <a:lnTo>
                  <a:pt x="16893815" y="16506340"/>
                </a:lnTo>
                <a:lnTo>
                  <a:pt x="20833322" y="7003569"/>
                </a:lnTo>
                <a:close/>
              </a:path>
            </a:pathLst>
          </a:custGeom>
          <a:blipFill>
            <a:blip r:embed="rId2"/>
            <a:srcRect l="14502" t="0" r="14502" b="0"/>
            <a:stretch/>
          </a:blipFill>
        </p:spPr>
      </p:sp>
      <p:sp>
        <p:nvSpPr>
          <p:cNvPr id="5" name="TextBox 3" hidden="0"/>
          <p:cNvSpPr txBox="1"/>
          <p:nvPr isPhoto="0" userDrawn="0"/>
        </p:nvSpPr>
        <p:spPr bwMode="auto">
          <a:xfrm rot="0">
            <a:off x="1988091" y="594826"/>
            <a:ext cx="14626726" cy="1460495"/>
          </a:xfrm>
          <a:prstGeom prst="rect">
            <a:avLst/>
          </a:prstGeom>
        </p:spPr>
        <p:txBody>
          <a:bodyPr lIns="0" tIns="0" rIns="0" bIns="0" rtlCol="0" anchor="t">
            <a:spAutoFit/>
          </a:bodyPr>
          <a:lstStyle/>
          <a:p>
            <a:pPr algn="ctr">
              <a:lnSpc>
                <a:spcPts val="11900"/>
              </a:lnSpc>
              <a:defRPr/>
            </a:pPr>
            <a:r>
              <a:rPr lang="en-US" sz="8500">
                <a:solidFill>
                  <a:srgbClr val="FFFFFF"/>
                </a:solidFill>
                <a:latin typeface="Canva Sans Bold"/>
              </a:rPr>
              <a:t>Task Performed</a:t>
            </a:r>
            <a:endParaRPr/>
          </a:p>
        </p:txBody>
      </p:sp>
      <p:sp>
        <p:nvSpPr>
          <p:cNvPr id="6" name="TextBox 4" hidden="0"/>
          <p:cNvSpPr txBox="1"/>
          <p:nvPr isPhoto="0" userDrawn="0"/>
        </p:nvSpPr>
        <p:spPr bwMode="auto">
          <a:xfrm rot="0">
            <a:off x="572086" y="3382982"/>
            <a:ext cx="16687213" cy="863599"/>
          </a:xfrm>
          <a:prstGeom prst="rect">
            <a:avLst/>
          </a:prstGeom>
        </p:spPr>
        <p:txBody>
          <a:bodyPr lIns="0" tIns="0" rIns="0" bIns="0" rtlCol="0" anchor="t">
            <a:spAutoFit/>
          </a:bodyPr>
          <a:lstStyle/>
          <a:p>
            <a:pPr algn="ctr">
              <a:lnSpc>
                <a:spcPts val="7000"/>
              </a:lnSpc>
              <a:defRPr/>
            </a:pPr>
            <a:r>
              <a:rPr lang="en-US" sz="5000">
                <a:solidFill>
                  <a:srgbClr val="FFFFFF"/>
                </a:solidFill>
                <a:latin typeface="Canva Sans Bold"/>
              </a:rPr>
              <a:t>Week 2 : Foundation Walkthrough (Machine Learning)</a:t>
            </a:r>
            <a:endParaRPr/>
          </a:p>
        </p:txBody>
      </p:sp>
      <p:sp>
        <p:nvSpPr>
          <p:cNvPr id="7" name="TextBox 5" hidden="0"/>
          <p:cNvSpPr txBox="1"/>
          <p:nvPr isPhoto="0" userDrawn="0"/>
        </p:nvSpPr>
        <p:spPr bwMode="auto">
          <a:xfrm rot="0">
            <a:off x="572086" y="5038725"/>
            <a:ext cx="16897153" cy="4633336"/>
          </a:xfrm>
          <a:prstGeom prst="rect">
            <a:avLst/>
          </a:prstGeom>
        </p:spPr>
        <p:txBody>
          <a:bodyPr lIns="0" tIns="0" rIns="0" bIns="0" rtlCol="0" anchor="t">
            <a:spAutoFit/>
          </a:bodyPr>
          <a:lstStyle/>
          <a:p>
            <a:pPr marL="760554" lvl="1" indent="-380277" algn="just">
              <a:lnSpc>
                <a:spcPts val="5319"/>
              </a:lnSpc>
              <a:buFont typeface="Arial"/>
              <a:buChar char="•"/>
              <a:defRPr/>
            </a:pPr>
            <a:r>
              <a:rPr lang="en-US" sz="3500">
                <a:solidFill>
                  <a:srgbClr val="FFFFFF"/>
                </a:solidFill>
                <a:latin typeface="Canva Sans"/>
              </a:rPr>
              <a:t>Discussed the basic concepts of Machine Learning.</a:t>
            </a:r>
            <a:endParaRPr/>
          </a:p>
          <a:p>
            <a:pPr marL="760554" lvl="1" indent="-380277" algn="just">
              <a:lnSpc>
                <a:spcPts val="5319"/>
              </a:lnSpc>
              <a:buFont typeface="Arial"/>
              <a:buChar char="•"/>
              <a:defRPr/>
            </a:pPr>
            <a:r>
              <a:rPr lang="en-US" sz="3500">
                <a:solidFill>
                  <a:srgbClr val="FFFFFF"/>
                </a:solidFill>
                <a:latin typeface="Canva Sans"/>
              </a:rPr>
              <a:t>Gained theoretical knowledge of Machine Learning categories, including Supervised Learning, Unsupervised Learning, Reinforcement Learning, and Semi-supervised Learning.</a:t>
            </a:r>
            <a:endParaRPr/>
          </a:p>
          <a:p>
            <a:pPr marL="760554" lvl="1" indent="-380277" algn="just">
              <a:lnSpc>
                <a:spcPts val="5319"/>
              </a:lnSpc>
              <a:buFont typeface="Arial"/>
              <a:buChar char="•"/>
              <a:defRPr/>
            </a:pPr>
            <a:r>
              <a:rPr lang="en-US" sz="3500">
                <a:solidFill>
                  <a:srgbClr val="FFFFFF"/>
                </a:solidFill>
                <a:latin typeface="Canva Sans"/>
              </a:rPr>
              <a:t>Introduced to various Statistical Concepts, crucial for understanding Machine Learning.</a:t>
            </a:r>
            <a:endParaRPr/>
          </a:p>
          <a:p>
            <a:pPr algn="just">
              <a:lnSpc>
                <a:spcPts val="5319"/>
              </a:lnSpc>
              <a:defRPr/>
            </a:pPr>
            <a:endParaRPr/>
          </a:p>
        </p:txBody>
      </p:sp>
      <p:sp>
        <p:nvSpPr>
          <p:cNvPr id="8" name="AutoShape 6" hidden="0"/>
          <p:cNvSpPr/>
          <p:nvPr isPhoto="0" userDrawn="0"/>
        </p:nvSpPr>
        <p:spPr bwMode="auto">
          <a:xfrm flipH="1">
            <a:off x="3686458" y="2093420"/>
            <a:ext cx="10610668" cy="53684"/>
          </a:xfrm>
          <a:prstGeom prst="line">
            <a:avLst/>
          </a:prstGeom>
          <a:ln w="76200" cap="flat">
            <a:solidFill>
              <a:srgbClr val="F5F5F5"/>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1351028" flipH="1" flipV="0">
            <a:off x="-1272661" y="-3109670"/>
            <a:ext cx="20833322" cy="16506339"/>
          </a:xfrm>
          <a:custGeom>
            <a:avLst/>
            <a:gdLst/>
            <a:ahLst/>
            <a:cxnLst/>
            <a:rect l="l" t="t" r="r" b="b"/>
            <a:pathLst>
              <a:path w="20833322" h="16506339" fill="norm" stroke="1" extrusionOk="0">
                <a:moveTo>
                  <a:pt x="20833322" y="7003569"/>
                </a:moveTo>
                <a:lnTo>
                  <a:pt x="3939507" y="0"/>
                </a:lnTo>
                <a:lnTo>
                  <a:pt x="0" y="9502771"/>
                </a:lnTo>
                <a:lnTo>
                  <a:pt x="16893815" y="16506340"/>
                </a:lnTo>
                <a:lnTo>
                  <a:pt x="20833322" y="7003569"/>
                </a:lnTo>
                <a:close/>
              </a:path>
            </a:pathLst>
          </a:custGeom>
          <a:blipFill>
            <a:blip r:embed="rId2"/>
            <a:srcRect l="14502" t="0" r="14502" b="0"/>
            <a:stretch/>
          </a:blipFill>
        </p:spPr>
      </p:sp>
      <p:sp>
        <p:nvSpPr>
          <p:cNvPr id="5" name="TextBox 3" hidden="0"/>
          <p:cNvSpPr txBox="1"/>
          <p:nvPr isPhoto="0" userDrawn="0"/>
        </p:nvSpPr>
        <p:spPr bwMode="auto">
          <a:xfrm rot="0">
            <a:off x="1988091" y="594826"/>
            <a:ext cx="14626726" cy="1460495"/>
          </a:xfrm>
          <a:prstGeom prst="rect">
            <a:avLst/>
          </a:prstGeom>
        </p:spPr>
        <p:txBody>
          <a:bodyPr lIns="0" tIns="0" rIns="0" bIns="0" rtlCol="0" anchor="t">
            <a:spAutoFit/>
          </a:bodyPr>
          <a:lstStyle/>
          <a:p>
            <a:pPr algn="ctr">
              <a:lnSpc>
                <a:spcPts val="11900"/>
              </a:lnSpc>
              <a:defRPr/>
            </a:pPr>
            <a:r>
              <a:rPr lang="en-US" sz="8500">
                <a:solidFill>
                  <a:srgbClr val="FFFFFF"/>
                </a:solidFill>
                <a:latin typeface="Canva Sans Bold"/>
              </a:rPr>
              <a:t>Task Performed</a:t>
            </a:r>
            <a:endParaRPr/>
          </a:p>
        </p:txBody>
      </p:sp>
      <p:sp>
        <p:nvSpPr>
          <p:cNvPr id="6" name="TextBox 4" hidden="0"/>
          <p:cNvSpPr txBox="1"/>
          <p:nvPr isPhoto="0" userDrawn="0"/>
        </p:nvSpPr>
        <p:spPr bwMode="auto">
          <a:xfrm rot="0">
            <a:off x="858158" y="3142321"/>
            <a:ext cx="16608486" cy="1749425"/>
          </a:xfrm>
          <a:prstGeom prst="rect">
            <a:avLst/>
          </a:prstGeom>
        </p:spPr>
        <p:txBody>
          <a:bodyPr lIns="0" tIns="0" rIns="0" bIns="0" rtlCol="0" anchor="t">
            <a:spAutoFit/>
          </a:bodyPr>
          <a:lstStyle/>
          <a:p>
            <a:pPr algn="ctr">
              <a:lnSpc>
                <a:spcPts val="7000"/>
              </a:lnSpc>
              <a:defRPr/>
            </a:pPr>
            <a:r>
              <a:rPr lang="en-US" sz="5000">
                <a:solidFill>
                  <a:srgbClr val="FFFFFF"/>
                </a:solidFill>
                <a:latin typeface="Canva Sans Bold"/>
              </a:rPr>
              <a:t>Week 3 : Capstone Project (Diabetes Prediction)</a:t>
            </a:r>
            <a:endParaRPr/>
          </a:p>
          <a:p>
            <a:pPr algn="ctr">
              <a:lnSpc>
                <a:spcPts val="7000"/>
              </a:lnSpc>
              <a:defRPr/>
            </a:pPr>
            <a:r>
              <a:rPr lang="en-US" sz="5000">
                <a:solidFill>
                  <a:srgbClr val="FFFFFF"/>
                </a:solidFill>
                <a:latin typeface="Canva Sans Bold"/>
              </a:rPr>
              <a:t> </a:t>
            </a:r>
            <a:endParaRPr/>
          </a:p>
        </p:txBody>
      </p:sp>
      <p:sp>
        <p:nvSpPr>
          <p:cNvPr id="7" name="TextBox 5" hidden="0"/>
          <p:cNvSpPr txBox="1"/>
          <p:nvPr isPhoto="0" userDrawn="0"/>
        </p:nvSpPr>
        <p:spPr bwMode="auto">
          <a:xfrm rot="0">
            <a:off x="838513" y="4815545"/>
            <a:ext cx="16647776" cy="5185477"/>
          </a:xfrm>
          <a:prstGeom prst="rect">
            <a:avLst/>
          </a:prstGeom>
        </p:spPr>
        <p:txBody>
          <a:bodyPr lIns="0" tIns="0" rIns="0" bIns="0" rtlCol="0" anchor="t">
            <a:spAutoFit/>
          </a:bodyPr>
          <a:lstStyle/>
          <a:p>
            <a:pPr marL="768365" lvl="1" indent="-384182" algn="just">
              <a:lnSpc>
                <a:spcPts val="5124"/>
              </a:lnSpc>
              <a:buFont typeface="Arial"/>
              <a:buChar char="•"/>
              <a:defRPr/>
            </a:pPr>
            <a:r>
              <a:rPr lang="en-US" sz="3550">
                <a:solidFill>
                  <a:srgbClr val="FFFFFF"/>
                </a:solidFill>
                <a:latin typeface="Canva Sans"/>
              </a:rPr>
              <a:t>Utilized datasets from open sources, such as Kaggle, for project implementation.</a:t>
            </a:r>
            <a:endParaRPr/>
          </a:p>
          <a:p>
            <a:pPr marL="768365" lvl="1" indent="-384182" algn="just">
              <a:lnSpc>
                <a:spcPts val="5124"/>
              </a:lnSpc>
              <a:buFont typeface="Arial"/>
              <a:buChar char="•"/>
              <a:defRPr/>
            </a:pPr>
            <a:r>
              <a:rPr lang="en-US" sz="3550">
                <a:solidFill>
                  <a:srgbClr val="FFFFFF"/>
                </a:solidFill>
                <a:latin typeface="Canva Sans"/>
              </a:rPr>
              <a:t>Learnt different Machine Learning Algorithms like Logistic regression,Naive Bayes, K-Means Clustering, K-Nearest Neighbour Classification algorithm, Random Forest, and Support Vector Classifier.</a:t>
            </a:r>
            <a:endParaRPr/>
          </a:p>
          <a:p>
            <a:pPr marL="768365" lvl="1" indent="-384182" algn="just">
              <a:lnSpc>
                <a:spcPts val="5124"/>
              </a:lnSpc>
              <a:buFont typeface="Arial"/>
              <a:buChar char="•"/>
              <a:defRPr/>
            </a:pPr>
            <a:r>
              <a:rPr lang="en-US" sz="3550">
                <a:solidFill>
                  <a:srgbClr val="FFFFFF"/>
                </a:solidFill>
                <a:latin typeface="Canva Sans"/>
              </a:rPr>
              <a:t>Learnt Pre-processing techniques necessary for Machine Learning and their importance.</a:t>
            </a:r>
            <a:endParaRPr/>
          </a:p>
          <a:p>
            <a:pPr algn="just">
              <a:lnSpc>
                <a:spcPts val="5872"/>
              </a:lnSpc>
              <a:defRPr/>
            </a:pPr>
            <a:endParaRPr/>
          </a:p>
        </p:txBody>
      </p:sp>
      <p:sp>
        <p:nvSpPr>
          <p:cNvPr id="8" name="AutoShape 6" hidden="0"/>
          <p:cNvSpPr/>
          <p:nvPr isPhoto="0" userDrawn="0"/>
        </p:nvSpPr>
        <p:spPr bwMode="auto">
          <a:xfrm flipH="1">
            <a:off x="3686458" y="2093420"/>
            <a:ext cx="10610668" cy="53684"/>
          </a:xfrm>
          <a:prstGeom prst="line">
            <a:avLst/>
          </a:prstGeom>
          <a:ln w="76200" cap="flat">
            <a:solidFill>
              <a:srgbClr val="F5F5F5"/>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1351028" flipH="1" flipV="0">
            <a:off x="-1272661" y="-3109670"/>
            <a:ext cx="20833322" cy="16506339"/>
          </a:xfrm>
          <a:custGeom>
            <a:avLst/>
            <a:gdLst/>
            <a:ahLst/>
            <a:cxnLst/>
            <a:rect l="l" t="t" r="r" b="b"/>
            <a:pathLst>
              <a:path w="20833322" h="16506339" fill="norm" stroke="1" extrusionOk="0">
                <a:moveTo>
                  <a:pt x="20833322" y="7003569"/>
                </a:moveTo>
                <a:lnTo>
                  <a:pt x="3939507" y="0"/>
                </a:lnTo>
                <a:lnTo>
                  <a:pt x="0" y="9502771"/>
                </a:lnTo>
                <a:lnTo>
                  <a:pt x="16893815" y="16506340"/>
                </a:lnTo>
                <a:lnTo>
                  <a:pt x="20833322" y="7003569"/>
                </a:lnTo>
                <a:close/>
              </a:path>
            </a:pathLst>
          </a:custGeom>
          <a:blipFill>
            <a:blip r:embed="rId2"/>
            <a:srcRect l="14502" t="0" r="14502" b="0"/>
            <a:stretch/>
          </a:blipFill>
        </p:spPr>
      </p:sp>
      <p:sp>
        <p:nvSpPr>
          <p:cNvPr id="5" name="TextBox 3" hidden="0"/>
          <p:cNvSpPr txBox="1"/>
          <p:nvPr isPhoto="0" userDrawn="0"/>
        </p:nvSpPr>
        <p:spPr bwMode="auto">
          <a:xfrm rot="0">
            <a:off x="1830637" y="489856"/>
            <a:ext cx="14626726" cy="1460495"/>
          </a:xfrm>
          <a:prstGeom prst="rect">
            <a:avLst/>
          </a:prstGeom>
        </p:spPr>
        <p:txBody>
          <a:bodyPr lIns="0" tIns="0" rIns="0" bIns="0" rtlCol="0" anchor="t">
            <a:spAutoFit/>
          </a:bodyPr>
          <a:lstStyle/>
          <a:p>
            <a:pPr algn="ctr">
              <a:lnSpc>
                <a:spcPts val="11900"/>
              </a:lnSpc>
              <a:defRPr/>
            </a:pPr>
            <a:r>
              <a:rPr lang="en-US" sz="8500">
                <a:solidFill>
                  <a:srgbClr val="FFFFFF"/>
                </a:solidFill>
                <a:latin typeface="Canva Sans Bold"/>
              </a:rPr>
              <a:t>Task Performed</a:t>
            </a:r>
            <a:endParaRPr/>
          </a:p>
        </p:txBody>
      </p:sp>
      <p:sp>
        <p:nvSpPr>
          <p:cNvPr id="6" name="TextBox 4" hidden="0"/>
          <p:cNvSpPr txBox="1"/>
          <p:nvPr isPhoto="0" userDrawn="0"/>
        </p:nvSpPr>
        <p:spPr bwMode="auto">
          <a:xfrm rot="0">
            <a:off x="1830637" y="2775551"/>
            <a:ext cx="12592778" cy="1703327"/>
          </a:xfrm>
          <a:prstGeom prst="rect">
            <a:avLst/>
          </a:prstGeom>
        </p:spPr>
        <p:txBody>
          <a:bodyPr lIns="0" tIns="0" rIns="0" bIns="0" rtlCol="0" anchor="t">
            <a:spAutoFit/>
          </a:bodyPr>
          <a:lstStyle/>
          <a:p>
            <a:pPr algn="ctr">
              <a:lnSpc>
                <a:spcPts val="6884"/>
              </a:lnSpc>
              <a:defRPr/>
            </a:pPr>
            <a:r>
              <a:rPr lang="en-US" sz="4900">
                <a:solidFill>
                  <a:srgbClr val="FFFFFF"/>
                </a:solidFill>
                <a:latin typeface="Canva Sans Bold"/>
              </a:rPr>
              <a:t>Week 4 : Final Project Implementation </a:t>
            </a:r>
            <a:endParaRPr/>
          </a:p>
          <a:p>
            <a:pPr algn="ctr">
              <a:lnSpc>
                <a:spcPts val="6884"/>
              </a:lnSpc>
              <a:defRPr/>
            </a:pPr>
            <a:r>
              <a:rPr lang="en-US" sz="4900">
                <a:solidFill>
                  <a:srgbClr val="FFFFFF"/>
                </a:solidFill>
                <a:latin typeface="Canva Sans Bold"/>
              </a:rPr>
              <a:t> </a:t>
            </a:r>
            <a:endParaRPr/>
          </a:p>
        </p:txBody>
      </p:sp>
      <p:sp>
        <p:nvSpPr>
          <p:cNvPr id="7" name="TextBox 5" hidden="0"/>
          <p:cNvSpPr txBox="1"/>
          <p:nvPr isPhoto="0" userDrawn="0"/>
        </p:nvSpPr>
        <p:spPr bwMode="auto">
          <a:xfrm rot="0">
            <a:off x="875191" y="4402679"/>
            <a:ext cx="16384109" cy="5704302"/>
          </a:xfrm>
          <a:prstGeom prst="rect">
            <a:avLst/>
          </a:prstGeom>
        </p:spPr>
        <p:txBody>
          <a:bodyPr lIns="0" tIns="0" rIns="0" bIns="0" rtlCol="0" anchor="t">
            <a:spAutoFit/>
          </a:bodyPr>
          <a:lstStyle/>
          <a:p>
            <a:pPr marL="751351" lvl="1" indent="-375675" algn="just">
              <a:lnSpc>
                <a:spcPts val="5011"/>
              </a:lnSpc>
              <a:buFont typeface="Arial"/>
              <a:buChar char="•"/>
              <a:defRPr/>
            </a:pPr>
            <a:r>
              <a:rPr lang="en-US" sz="3500">
                <a:solidFill>
                  <a:srgbClr val="FFFFFF"/>
                </a:solidFill>
                <a:latin typeface="Canva Sans"/>
              </a:rPr>
              <a:t>Handled data by removing duplicates, outliers, and addressing null values.</a:t>
            </a:r>
            <a:endParaRPr/>
          </a:p>
          <a:p>
            <a:pPr marL="751351" lvl="1" indent="-375675" algn="just">
              <a:lnSpc>
                <a:spcPts val="5011"/>
              </a:lnSpc>
              <a:buFont typeface="Arial"/>
              <a:buChar char="•"/>
              <a:defRPr/>
            </a:pPr>
            <a:r>
              <a:rPr lang="en-US" sz="3500">
                <a:solidFill>
                  <a:srgbClr val="FFFFFF"/>
                </a:solidFill>
                <a:latin typeface="Canva Sans"/>
              </a:rPr>
              <a:t>Constructed predictive models employing various algorithms including Logistic regression, Naive Bayes, K-Nearest Neighbour Classification algorithm, Random Forest, Support Vector Classifier and Decision Tree Classifier .</a:t>
            </a:r>
            <a:endParaRPr/>
          </a:p>
          <a:p>
            <a:pPr marL="751351" lvl="1" indent="-375675" algn="just">
              <a:lnSpc>
                <a:spcPts val="5011"/>
              </a:lnSpc>
              <a:buFont typeface="Arial"/>
              <a:buChar char="•"/>
              <a:defRPr/>
            </a:pPr>
            <a:r>
              <a:rPr lang="en-US" sz="3500">
                <a:solidFill>
                  <a:srgbClr val="FFFFFF"/>
                </a:solidFill>
                <a:latin typeface="Canva Sans"/>
              </a:rPr>
              <a:t>Evaluated model effectiveness by analyzing Various Accuracies of Different ML Algorithm Models.</a:t>
            </a:r>
            <a:endParaRPr/>
          </a:p>
          <a:p>
            <a:pPr algn="just">
              <a:lnSpc>
                <a:spcPts val="5742"/>
              </a:lnSpc>
              <a:defRPr/>
            </a:pPr>
            <a:endParaRPr/>
          </a:p>
        </p:txBody>
      </p:sp>
      <p:sp>
        <p:nvSpPr>
          <p:cNvPr id="8" name="AutoShape 6" hidden="0"/>
          <p:cNvSpPr/>
          <p:nvPr isPhoto="0" userDrawn="0"/>
        </p:nvSpPr>
        <p:spPr bwMode="auto">
          <a:xfrm flipH="1">
            <a:off x="3686458" y="2093420"/>
            <a:ext cx="10610668" cy="53684"/>
          </a:xfrm>
          <a:prstGeom prst="line">
            <a:avLst/>
          </a:prstGeom>
          <a:ln w="76200" cap="flat">
            <a:solidFill>
              <a:srgbClr val="F5F5F5"/>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rgbClr val="F5F5F5"/>
        </a:solidFill>
      </p:bgPr>
    </p:bg>
    <p:spTree>
      <p:nvGrpSpPr>
        <p:cNvPr id="1" name="" hidden="0"/>
        <p:cNvGrpSpPr/>
        <p:nvPr isPhoto="0" userDrawn="0"/>
      </p:nvGrpSpPr>
      <p:grpSpPr bwMode="auto">
        <a:xfrm>
          <a:off x="0" y="0"/>
          <a:ext cx="0" cy="0"/>
          <a:chOff x="0" y="0"/>
          <a:chExt cx="0" cy="0"/>
        </a:xfrm>
      </p:grpSpPr>
      <p:sp>
        <p:nvSpPr>
          <p:cNvPr id="4" name="Freeform 2" hidden="0"/>
          <p:cNvSpPr/>
          <p:nvPr isPhoto="0" userDrawn="0"/>
        </p:nvSpPr>
        <p:spPr bwMode="auto">
          <a:xfrm rot="2923864" flipH="0" flipV="0">
            <a:off x="-2984685" y="1184351"/>
            <a:ext cx="15802157" cy="9423832"/>
          </a:xfrm>
          <a:custGeom>
            <a:avLst/>
            <a:gdLst/>
            <a:ahLst/>
            <a:cxnLst/>
            <a:rect l="l" t="t" r="r" b="b"/>
            <a:pathLst>
              <a:path w="15802157" h="9423832" fill="norm" stroke="1" extrusionOk="0">
                <a:moveTo>
                  <a:pt x="0" y="0"/>
                </a:moveTo>
                <a:lnTo>
                  <a:pt x="15802157" y="0"/>
                </a:lnTo>
                <a:lnTo>
                  <a:pt x="15802157" y="9423832"/>
                </a:lnTo>
                <a:lnTo>
                  <a:pt x="0" y="9423832"/>
                </a:lnTo>
                <a:lnTo>
                  <a:pt x="0" y="0"/>
                </a:lnTo>
                <a:close/>
              </a:path>
            </a:pathLst>
          </a:custGeom>
          <a:blipFill>
            <a:blip r:embed="rId2"/>
            <a:srcRect l="0" t="0" r="0" b="0"/>
            <a:stretch/>
          </a:blipFill>
        </p:spPr>
      </p:sp>
      <p:grpSp>
        <p:nvGrpSpPr>
          <p:cNvPr id="5" name="Group 3" hidden="0"/>
          <p:cNvGrpSpPr/>
          <p:nvPr isPhoto="0" userDrawn="0"/>
        </p:nvGrpSpPr>
        <p:grpSpPr bwMode="auto">
          <a:xfrm rot="5400000">
            <a:off x="8023826" y="485616"/>
            <a:ext cx="10749790" cy="9778557"/>
            <a:chOff x="0" y="0"/>
            <a:chExt cx="2831220" cy="2575423"/>
          </a:xfrm>
        </p:grpSpPr>
        <p:sp>
          <p:nvSpPr>
            <p:cNvPr id="6" name="Freeform 4" hidden="0"/>
            <p:cNvSpPr/>
            <p:nvPr isPhoto="0" userDrawn="0"/>
          </p:nvSpPr>
          <p:spPr bwMode="auto">
            <a:xfrm rot="0" flipH="0" flipV="0">
              <a:off x="0" y="0"/>
              <a:ext cx="2831220" cy="2575422"/>
            </a:xfrm>
            <a:custGeom>
              <a:avLst/>
              <a:gdLst/>
              <a:ahLst/>
              <a:cxnLst/>
              <a:rect l="l" t="t" r="r" b="b"/>
              <a:pathLst>
                <a:path w="2831220" h="2575422" fill="norm" stroke="1" extrusionOk="0">
                  <a:moveTo>
                    <a:pt x="0" y="0"/>
                  </a:moveTo>
                  <a:lnTo>
                    <a:pt x="2831220" y="0"/>
                  </a:lnTo>
                  <a:lnTo>
                    <a:pt x="2831220" y="2575422"/>
                  </a:lnTo>
                  <a:lnTo>
                    <a:pt x="0" y="2575422"/>
                  </a:lnTo>
                  <a:close/>
                </a:path>
              </a:pathLst>
            </a:custGeom>
            <a:solidFill>
              <a:srgbClr val="192253"/>
            </a:solidFill>
          </p:spPr>
        </p:sp>
        <p:sp>
          <p:nvSpPr>
            <p:cNvPr id="7" name="TextBox 5" hidden="0"/>
            <p:cNvSpPr txBox="1"/>
            <p:nvPr isPhoto="0" userDrawn="0"/>
          </p:nvSpPr>
          <p:spPr bwMode="auto">
            <a:xfrm>
              <a:off x="0" y="-28575"/>
              <a:ext cx="2831220" cy="2603998"/>
            </a:xfrm>
            <a:prstGeom prst="rect">
              <a:avLst/>
            </a:prstGeom>
            <a:grpFill/>
          </p:spPr>
          <p:txBody>
            <a:bodyPr lIns="50800" tIns="50800" rIns="50800" bIns="50800" rtlCol="0" anchor="ctr"/>
            <a:lstStyle/>
            <a:p>
              <a:pPr algn="ctr">
                <a:lnSpc>
                  <a:spcPts val="1869"/>
                </a:lnSpc>
                <a:defRPr/>
              </a:pPr>
              <a:endParaRPr/>
            </a:p>
          </p:txBody>
        </p:sp>
      </p:grpSp>
      <p:sp>
        <p:nvSpPr>
          <p:cNvPr id="8" name="AutoShape 6" hidden="0"/>
          <p:cNvSpPr/>
          <p:nvPr isPhoto="0" userDrawn="0"/>
        </p:nvSpPr>
        <p:spPr bwMode="auto">
          <a:xfrm flipH="1" flipV="1">
            <a:off x="-488525" y="8289279"/>
            <a:ext cx="15156557" cy="0"/>
          </a:xfrm>
          <a:prstGeom prst="line">
            <a:avLst/>
          </a:prstGeom>
          <a:ln w="76200" cap="flat">
            <a:solidFill>
              <a:srgbClr val="C23A97"/>
            </a:solidFill>
            <a:prstDash val="solid"/>
            <a:headEnd type="none" w="sm" len="sm"/>
            <a:tailEnd type="none" w="sm" len="sm"/>
          </a:ln>
        </p:spPr>
      </p:sp>
      <p:sp>
        <p:nvSpPr>
          <p:cNvPr id="9" name="AutoShape 7" hidden="0"/>
          <p:cNvSpPr/>
          <p:nvPr isPhoto="0" userDrawn="0"/>
        </p:nvSpPr>
        <p:spPr bwMode="auto">
          <a:xfrm flipH="1">
            <a:off x="9940564" y="1590225"/>
            <a:ext cx="8347436" cy="0"/>
          </a:xfrm>
          <a:prstGeom prst="line">
            <a:avLst/>
          </a:prstGeom>
          <a:ln w="76200" cap="flat">
            <a:solidFill>
              <a:srgbClr val="F5F5F5"/>
            </a:solidFill>
            <a:prstDash val="solid"/>
            <a:headEnd type="none" w="sm" len="sm"/>
            <a:tailEnd type="none" w="sm" len="sm"/>
          </a:ln>
        </p:spPr>
      </p:sp>
      <p:sp>
        <p:nvSpPr>
          <p:cNvPr id="10" name="TextBox 8" hidden="0"/>
          <p:cNvSpPr txBox="1"/>
          <p:nvPr isPhoto="0" userDrawn="0"/>
        </p:nvSpPr>
        <p:spPr bwMode="auto">
          <a:xfrm rot="0">
            <a:off x="7664799" y="3969034"/>
            <a:ext cx="10623201" cy="2392173"/>
          </a:xfrm>
          <a:prstGeom prst="rect">
            <a:avLst/>
          </a:prstGeom>
        </p:spPr>
        <p:txBody>
          <a:bodyPr lIns="0" tIns="0" rIns="0" bIns="0" rtlCol="0" anchor="t">
            <a:spAutoFit/>
          </a:bodyPr>
          <a:lstStyle/>
          <a:p>
            <a:pPr algn="ctr">
              <a:lnSpc>
                <a:spcPts val="9314"/>
              </a:lnSpc>
              <a:defRPr/>
            </a:pPr>
            <a:r>
              <a:rPr lang="en-US" sz="8450" spc="270">
                <a:solidFill>
                  <a:srgbClr val="FFFFFF"/>
                </a:solidFill>
                <a:latin typeface="Open Sauce Medium"/>
              </a:rPr>
              <a:t>INTERNSHIP WORK</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majorFont>
      <a:minorFont>
        <a:latin typeface="Calibri"/>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
  <TotalTime>0</TotalTime>
  <Words>0</Words>
  <Application>ONLYOFFICE/6.3.1.56</Application>
  <DocSecurity>0</DocSecurity>
  <PresentationFormat>On-screen Show (4:3)</PresentationFormat>
  <Paragraphs>0</Paragraphs>
  <Slides>22</Slides>
  <Notes>22</Notes>
  <HiddenSlides>0</HiddenSlides>
  <MMClips>2</MMClips>
  <ScaleCrop>0</ScaleCrop>
  <HeadingPairs>
    <vt:vector size="4" baseType="variant">
      <vt:variant>
        <vt:lpstr>Theme</vt:lpstr>
      </vt:variant>
      <vt:variant>
        <vt:i4>1</vt:i4>
      </vt:variant>
      <vt:variant>
        <vt:lpstr>Slide Titles</vt:lpstr>
      </vt:variant>
      <vt:variant>
        <vt:i4>22</vt:i4>
      </vt:variant>
    </vt:vector>
  </HeadingPairs>
  <TitlesOfParts>
    <vt:vector size="23"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Internship Presentation: 4SO20CS073</dc:title>
  <dc:subject/>
  <dc:creator/>
  <cp:keywords/>
  <dc:description/>
  <dc:identifier>DAF9bv1LXXc</dc:identifier>
  <dc:language/>
  <cp:lastModifiedBy/>
  <cp:revision>2</cp:revision>
  <dcterms:created xsi:type="dcterms:W3CDTF">2006-08-16T00:00:00Z</dcterms:created>
  <dcterms:modified xsi:type="dcterms:W3CDTF">2024-05-29T14:01:02Z</dcterms:modified>
  <cp:category/>
  <cp:contentStatus/>
  <cp:version/>
</cp:coreProperties>
</file>